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 id="2147483694" r:id="rId3"/>
  </p:sldMasterIdLst>
  <p:notesMasterIdLst>
    <p:notesMasterId r:id="rId13"/>
  </p:notesMasterIdLst>
  <p:sldIdLst>
    <p:sldId id="257" r:id="rId4"/>
    <p:sldId id="258" r:id="rId5"/>
    <p:sldId id="259" r:id="rId6"/>
    <p:sldId id="260" r:id="rId7"/>
    <p:sldId id="263" r:id="rId8"/>
    <p:sldId id="262" r:id="rId9"/>
    <p:sldId id="266" r:id="rId10"/>
    <p:sldId id="261" r:id="rId11"/>
    <p:sldId id="267" r:id="rId12"/>
  </p:sldIdLst>
  <p:sldSz cx="9144000" cy="5143500" type="screen16x9"/>
  <p:notesSz cx="6858000" cy="9144000"/>
  <p:embeddedFontLst>
    <p:embeddedFont>
      <p:font typeface="Dosis" panose="020B0604020202020204" charset="0"/>
      <p:regular r:id="rId14"/>
      <p:bold r:id="rId15"/>
    </p:embeddedFont>
    <p:embeddedFont>
      <p:font typeface="Roboto" panose="020B0604020202020204" charset="0"/>
      <p:regular r:id="rId16"/>
      <p:bold r:id="rId17"/>
      <p:italic r:id="rId18"/>
      <p:boldItalic r:id="rId19"/>
    </p:embeddedFont>
    <p:embeddedFont>
      <p:font typeface="Roboto Black" panose="020B0604020202020204" charset="0"/>
      <p:bold r:id="rId20"/>
      <p:boldItalic r:id="rId21"/>
    </p:embeddedFont>
    <p:embeddedFont>
      <p:font typeface="Roboto Thin"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14BBDFB-8845-41A2-A73C-3C95C66B2FD1}">
  <a:tblStyle styleId="{F14BBDFB-8845-41A2-A73C-3C95C66B2FD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p:cViewPr varScale="1">
        <p:scale>
          <a:sx n="93" d="100"/>
          <a:sy n="93" d="100"/>
        </p:scale>
        <p:origin x="222"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font" Target="fonts/font8.fntdata"/><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Master" Target="slideMasters/slideMaster2.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font" Target="fonts/font11.fntdata"/><Relationship Id="rId5" Type="http://schemas.openxmlformats.org/officeDocument/2006/relationships/slide" Target="slides/slide2.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7.xml"/><Relationship Id="rId19" Type="http://schemas.openxmlformats.org/officeDocument/2006/relationships/font" Target="fonts/font6.fntdata"/><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214293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4015996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1434397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4"/>
        <p:cNvGrpSpPr/>
        <p:nvPr/>
      </p:nvGrpSpPr>
      <p:grpSpPr>
        <a:xfrm>
          <a:off x="0" y="0"/>
          <a:ext cx="0" cy="0"/>
          <a:chOff x="0" y="0"/>
          <a:chExt cx="0" cy="0"/>
        </a:xfrm>
      </p:grpSpPr>
      <p:sp>
        <p:nvSpPr>
          <p:cNvPr id="55" name="Shape 55"/>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rtl="0">
              <a:spcBef>
                <a:spcPts val="0"/>
              </a:spcBef>
              <a:spcAft>
                <a:spcPts val="0"/>
              </a:spcAft>
              <a:buSzPts val="5200"/>
              <a:buFont typeface="Roboto"/>
              <a:buNone/>
              <a:defRPr sz="5200">
                <a:latin typeface="Roboto"/>
                <a:ea typeface="Roboto"/>
                <a:cs typeface="Roboto"/>
                <a:sym typeface="Roboto"/>
              </a:defRPr>
            </a:lvl1pPr>
            <a:lvl2pPr lvl="1" algn="ctr" rtl="0">
              <a:spcBef>
                <a:spcPts val="0"/>
              </a:spcBef>
              <a:spcAft>
                <a:spcPts val="0"/>
              </a:spcAft>
              <a:buSzPts val="5200"/>
              <a:buFont typeface="Roboto"/>
              <a:buNone/>
              <a:defRPr sz="5200">
                <a:latin typeface="Roboto"/>
                <a:ea typeface="Roboto"/>
                <a:cs typeface="Roboto"/>
                <a:sym typeface="Roboto"/>
              </a:defRPr>
            </a:lvl2pPr>
            <a:lvl3pPr lvl="2" algn="ctr" rtl="0">
              <a:spcBef>
                <a:spcPts val="0"/>
              </a:spcBef>
              <a:spcAft>
                <a:spcPts val="0"/>
              </a:spcAft>
              <a:buSzPts val="5200"/>
              <a:buFont typeface="Roboto"/>
              <a:buNone/>
              <a:defRPr sz="5200">
                <a:latin typeface="Roboto"/>
                <a:ea typeface="Roboto"/>
                <a:cs typeface="Roboto"/>
                <a:sym typeface="Roboto"/>
              </a:defRPr>
            </a:lvl3pPr>
            <a:lvl4pPr lvl="3" algn="ctr" rtl="0">
              <a:spcBef>
                <a:spcPts val="0"/>
              </a:spcBef>
              <a:spcAft>
                <a:spcPts val="0"/>
              </a:spcAft>
              <a:buSzPts val="5200"/>
              <a:buFont typeface="Roboto"/>
              <a:buNone/>
              <a:defRPr sz="5200">
                <a:latin typeface="Roboto"/>
                <a:ea typeface="Roboto"/>
                <a:cs typeface="Roboto"/>
                <a:sym typeface="Roboto"/>
              </a:defRPr>
            </a:lvl4pPr>
            <a:lvl5pPr lvl="4" algn="ctr" rtl="0">
              <a:spcBef>
                <a:spcPts val="0"/>
              </a:spcBef>
              <a:spcAft>
                <a:spcPts val="0"/>
              </a:spcAft>
              <a:buSzPts val="5200"/>
              <a:buFont typeface="Roboto"/>
              <a:buNone/>
              <a:defRPr sz="5200">
                <a:latin typeface="Roboto"/>
                <a:ea typeface="Roboto"/>
                <a:cs typeface="Roboto"/>
                <a:sym typeface="Roboto"/>
              </a:defRPr>
            </a:lvl5pPr>
            <a:lvl6pPr lvl="5" algn="ctr" rtl="0">
              <a:spcBef>
                <a:spcPts val="0"/>
              </a:spcBef>
              <a:spcAft>
                <a:spcPts val="0"/>
              </a:spcAft>
              <a:buSzPts val="5200"/>
              <a:buFont typeface="Roboto"/>
              <a:buNone/>
              <a:defRPr sz="5200">
                <a:latin typeface="Roboto"/>
                <a:ea typeface="Roboto"/>
                <a:cs typeface="Roboto"/>
                <a:sym typeface="Roboto"/>
              </a:defRPr>
            </a:lvl6pPr>
            <a:lvl7pPr lvl="6" algn="ctr" rtl="0">
              <a:spcBef>
                <a:spcPts val="0"/>
              </a:spcBef>
              <a:spcAft>
                <a:spcPts val="0"/>
              </a:spcAft>
              <a:buSzPts val="5200"/>
              <a:buFont typeface="Roboto"/>
              <a:buNone/>
              <a:defRPr sz="5200">
                <a:latin typeface="Roboto"/>
                <a:ea typeface="Roboto"/>
                <a:cs typeface="Roboto"/>
                <a:sym typeface="Roboto"/>
              </a:defRPr>
            </a:lvl7pPr>
            <a:lvl8pPr lvl="7" algn="ctr" rtl="0">
              <a:spcBef>
                <a:spcPts val="0"/>
              </a:spcBef>
              <a:spcAft>
                <a:spcPts val="0"/>
              </a:spcAft>
              <a:buSzPts val="5200"/>
              <a:buFont typeface="Roboto"/>
              <a:buNone/>
              <a:defRPr sz="5200">
                <a:latin typeface="Roboto"/>
                <a:ea typeface="Roboto"/>
                <a:cs typeface="Roboto"/>
                <a:sym typeface="Roboto"/>
              </a:defRPr>
            </a:lvl8pPr>
            <a:lvl9pPr lvl="8" algn="ctr" rtl="0">
              <a:spcBef>
                <a:spcPts val="0"/>
              </a:spcBef>
              <a:spcAft>
                <a:spcPts val="0"/>
              </a:spcAft>
              <a:buSzPts val="5200"/>
              <a:buFont typeface="Roboto"/>
              <a:buNone/>
              <a:defRPr sz="5200">
                <a:latin typeface="Roboto"/>
                <a:ea typeface="Roboto"/>
                <a:cs typeface="Roboto"/>
                <a:sym typeface="Roboto"/>
              </a:defRPr>
            </a:lvl9pPr>
          </a:lstStyle>
          <a:p>
            <a:endParaRPr/>
          </a:p>
        </p:txBody>
      </p:sp>
      <p:sp>
        <p:nvSpPr>
          <p:cNvPr id="56" name="Shape 56"/>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Font typeface="Roboto"/>
              <a:buNone/>
              <a:defRPr sz="2800">
                <a:latin typeface="Roboto"/>
                <a:ea typeface="Roboto"/>
                <a:cs typeface="Roboto"/>
                <a:sym typeface="Roboto"/>
              </a:defRPr>
            </a:lvl1pPr>
            <a:lvl2pPr lvl="1" algn="ctr" rtl="0">
              <a:lnSpc>
                <a:spcPct val="100000"/>
              </a:lnSpc>
              <a:spcBef>
                <a:spcPts val="0"/>
              </a:spcBef>
              <a:spcAft>
                <a:spcPts val="0"/>
              </a:spcAft>
              <a:buSzPts val="2800"/>
              <a:buFont typeface="Roboto"/>
              <a:buNone/>
              <a:defRPr sz="2800">
                <a:latin typeface="Roboto"/>
                <a:ea typeface="Roboto"/>
                <a:cs typeface="Roboto"/>
                <a:sym typeface="Roboto"/>
              </a:defRPr>
            </a:lvl2pPr>
            <a:lvl3pPr lvl="2" algn="ctr" rtl="0">
              <a:lnSpc>
                <a:spcPct val="100000"/>
              </a:lnSpc>
              <a:spcBef>
                <a:spcPts val="0"/>
              </a:spcBef>
              <a:spcAft>
                <a:spcPts val="0"/>
              </a:spcAft>
              <a:buSzPts val="2800"/>
              <a:buFont typeface="Roboto"/>
              <a:buNone/>
              <a:defRPr sz="2800">
                <a:latin typeface="Roboto"/>
                <a:ea typeface="Roboto"/>
                <a:cs typeface="Roboto"/>
                <a:sym typeface="Roboto"/>
              </a:defRPr>
            </a:lvl3pPr>
            <a:lvl4pPr lvl="3" algn="ctr" rtl="0">
              <a:lnSpc>
                <a:spcPct val="100000"/>
              </a:lnSpc>
              <a:spcBef>
                <a:spcPts val="0"/>
              </a:spcBef>
              <a:spcAft>
                <a:spcPts val="0"/>
              </a:spcAft>
              <a:buSzPts val="2800"/>
              <a:buFont typeface="Roboto"/>
              <a:buNone/>
              <a:defRPr sz="2800">
                <a:latin typeface="Roboto"/>
                <a:ea typeface="Roboto"/>
                <a:cs typeface="Roboto"/>
                <a:sym typeface="Roboto"/>
              </a:defRPr>
            </a:lvl4pPr>
            <a:lvl5pPr lvl="4" algn="ctr" rtl="0">
              <a:lnSpc>
                <a:spcPct val="100000"/>
              </a:lnSpc>
              <a:spcBef>
                <a:spcPts val="0"/>
              </a:spcBef>
              <a:spcAft>
                <a:spcPts val="0"/>
              </a:spcAft>
              <a:buSzPts val="2800"/>
              <a:buFont typeface="Roboto"/>
              <a:buNone/>
              <a:defRPr sz="2800">
                <a:latin typeface="Roboto"/>
                <a:ea typeface="Roboto"/>
                <a:cs typeface="Roboto"/>
                <a:sym typeface="Roboto"/>
              </a:defRPr>
            </a:lvl5pPr>
            <a:lvl6pPr lvl="5" algn="ctr" rtl="0">
              <a:lnSpc>
                <a:spcPct val="100000"/>
              </a:lnSpc>
              <a:spcBef>
                <a:spcPts val="0"/>
              </a:spcBef>
              <a:spcAft>
                <a:spcPts val="0"/>
              </a:spcAft>
              <a:buSzPts val="2800"/>
              <a:buFont typeface="Roboto"/>
              <a:buNone/>
              <a:defRPr sz="2800">
                <a:latin typeface="Roboto"/>
                <a:ea typeface="Roboto"/>
                <a:cs typeface="Roboto"/>
                <a:sym typeface="Roboto"/>
              </a:defRPr>
            </a:lvl6pPr>
            <a:lvl7pPr lvl="6" algn="ctr" rtl="0">
              <a:lnSpc>
                <a:spcPct val="100000"/>
              </a:lnSpc>
              <a:spcBef>
                <a:spcPts val="0"/>
              </a:spcBef>
              <a:spcAft>
                <a:spcPts val="0"/>
              </a:spcAft>
              <a:buSzPts val="2800"/>
              <a:buFont typeface="Roboto"/>
              <a:buNone/>
              <a:defRPr sz="2800">
                <a:latin typeface="Roboto"/>
                <a:ea typeface="Roboto"/>
                <a:cs typeface="Roboto"/>
                <a:sym typeface="Roboto"/>
              </a:defRPr>
            </a:lvl7pPr>
            <a:lvl8pPr lvl="7" algn="ctr" rtl="0">
              <a:lnSpc>
                <a:spcPct val="100000"/>
              </a:lnSpc>
              <a:spcBef>
                <a:spcPts val="0"/>
              </a:spcBef>
              <a:spcAft>
                <a:spcPts val="0"/>
              </a:spcAft>
              <a:buSzPts val="2800"/>
              <a:buFont typeface="Roboto"/>
              <a:buNone/>
              <a:defRPr sz="2800">
                <a:latin typeface="Roboto"/>
                <a:ea typeface="Roboto"/>
                <a:cs typeface="Roboto"/>
                <a:sym typeface="Roboto"/>
              </a:defRPr>
            </a:lvl8pPr>
            <a:lvl9pPr lvl="8" algn="ctr" rtl="0">
              <a:lnSpc>
                <a:spcPct val="100000"/>
              </a:lnSpc>
              <a:spcBef>
                <a:spcPts val="0"/>
              </a:spcBef>
              <a:spcAft>
                <a:spcPts val="0"/>
              </a:spcAft>
              <a:buSzPts val="2800"/>
              <a:buFont typeface="Roboto"/>
              <a:buNone/>
              <a:defRPr sz="2800">
                <a:latin typeface="Roboto"/>
                <a:ea typeface="Roboto"/>
                <a:cs typeface="Roboto"/>
                <a:sym typeface="Roboto"/>
              </a:defRPr>
            </a:lvl9pPr>
          </a:lstStyle>
          <a:p>
            <a:endParaRPr/>
          </a:p>
        </p:txBody>
      </p:sp>
      <p:sp>
        <p:nvSpPr>
          <p:cNvPr id="57" name="Shape 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Shape 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63" name="Shape 6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64" name="Shape 6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Shape 6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8" name="Shape 68"/>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69" name="Shape 6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Shape 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Shape 74"/>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Shape 75"/>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76" name="Shape 7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Shape 7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Shape 7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Shape 8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Shape 83"/>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Shape 84"/>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85" name="Shape 8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Shape 87"/>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rtl="0">
              <a:lnSpc>
                <a:spcPct val="100000"/>
              </a:lnSpc>
              <a:spcBef>
                <a:spcPts val="0"/>
              </a:spcBef>
              <a:spcAft>
                <a:spcPts val="0"/>
              </a:spcAft>
              <a:buSzPts val="1800"/>
              <a:buNone/>
              <a:defRPr/>
            </a:lvl1pPr>
          </a:lstStyle>
          <a:p>
            <a:endParaRPr/>
          </a:p>
        </p:txBody>
      </p:sp>
      <p:sp>
        <p:nvSpPr>
          <p:cNvPr id="88" name="Shape 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Shape 90"/>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Shape 9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92" name="Shape 9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Shape 9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98"/>
        <p:cNvGrpSpPr/>
        <p:nvPr/>
      </p:nvGrpSpPr>
      <p:grpSpPr>
        <a:xfrm>
          <a:off x="0" y="0"/>
          <a:ext cx="0" cy="0"/>
          <a:chOff x="0" y="0"/>
          <a:chExt cx="0" cy="0"/>
        </a:xfrm>
      </p:grpSpPr>
      <p:sp>
        <p:nvSpPr>
          <p:cNvPr id="99" name="Shape 99"/>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100" name="Shape 100"/>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101" name="Shape 101"/>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102" name="Shape 102"/>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103"/>
        <p:cNvGrpSpPr/>
        <p:nvPr/>
      </p:nvGrpSpPr>
      <p:grpSpPr>
        <a:xfrm>
          <a:off x="0" y="0"/>
          <a:ext cx="0" cy="0"/>
          <a:chOff x="0" y="0"/>
          <a:chExt cx="0" cy="0"/>
        </a:xfrm>
      </p:grpSpPr>
      <p:sp>
        <p:nvSpPr>
          <p:cNvPr id="104" name="Shape 10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1. Announcements</a:t>
            </a:r>
            <a:endParaRPr sz="1000">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2. Recruiting</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3. Product Updates</a:t>
            </a:r>
            <a:endParaRPr sz="1800">
              <a:solidFill>
                <a:srgbClr val="FFFFFF"/>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FFFFFF"/>
                </a:solidFill>
                <a:latin typeface="Dosis"/>
                <a:ea typeface="Dosis"/>
                <a:cs typeface="Dosis"/>
                <a:sym typeface="Dosis"/>
              </a:rPr>
              <a:t>4.  Weekly Metrics</a:t>
            </a:r>
            <a:endParaRPr sz="1800">
              <a:solidFill>
                <a:srgbClr val="FFFFFF"/>
              </a:solidFill>
              <a:latin typeface="Dosis"/>
              <a:ea typeface="Dosis"/>
              <a:cs typeface="Dosis"/>
              <a:sym typeface="Dosis"/>
            </a:endParaRPr>
          </a:p>
        </p:txBody>
      </p:sp>
      <p:cxnSp>
        <p:nvCxnSpPr>
          <p:cNvPr id="105" name="Shape 105"/>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106" name="Shape 10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39D1B4"/>
                </a:solidFill>
                <a:latin typeface="Dosis"/>
                <a:ea typeface="Dosis"/>
                <a:cs typeface="Dosis"/>
                <a:sym typeface="Dosis"/>
              </a:rPr>
              <a:t>CONTENTS</a:t>
            </a:r>
            <a:endParaRPr sz="2400">
              <a:solidFill>
                <a:srgbClr val="39D1B4"/>
              </a:solidFill>
              <a:latin typeface="Dosis"/>
              <a:ea typeface="Dosis"/>
              <a:cs typeface="Dosis"/>
              <a:sym typeface="Dosis"/>
            </a:endParaRPr>
          </a:p>
        </p:txBody>
      </p:sp>
      <p:cxnSp>
        <p:nvCxnSpPr>
          <p:cNvPr id="107" name="Shape 107"/>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108"/>
        <p:cNvGrpSpPr/>
        <p:nvPr/>
      </p:nvGrpSpPr>
      <p:grpSpPr>
        <a:xfrm>
          <a:off x="0" y="0"/>
          <a:ext cx="0" cy="0"/>
          <a:chOff x="0" y="0"/>
          <a:chExt cx="0" cy="0"/>
        </a:xfrm>
      </p:grpSpPr>
      <p:sp>
        <p:nvSpPr>
          <p:cNvPr id="109" name="Shape 109"/>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110" name="Shape 110"/>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111"/>
        <p:cNvGrpSpPr/>
        <p:nvPr/>
      </p:nvGrpSpPr>
      <p:grpSpPr>
        <a:xfrm>
          <a:off x="0" y="0"/>
          <a:ext cx="0" cy="0"/>
          <a:chOff x="0" y="0"/>
          <a:chExt cx="0" cy="0"/>
        </a:xfrm>
      </p:grpSpPr>
      <p:sp>
        <p:nvSpPr>
          <p:cNvPr id="112" name="Shape 112"/>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113" name="Shape 113"/>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114"/>
        <p:cNvGrpSpPr/>
        <p:nvPr/>
      </p:nvGrpSpPr>
      <p:grpSpPr>
        <a:xfrm>
          <a:off x="0" y="0"/>
          <a:ext cx="0" cy="0"/>
          <a:chOff x="0" y="0"/>
          <a:chExt cx="0" cy="0"/>
        </a:xfrm>
      </p:grpSpPr>
      <p:sp>
        <p:nvSpPr>
          <p:cNvPr id="115" name="Shape 115"/>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116" name="Shape 116"/>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117"/>
        <p:cNvGrpSpPr/>
        <p:nvPr/>
      </p:nvGrpSpPr>
      <p:grpSpPr>
        <a:xfrm>
          <a:off x="0" y="0"/>
          <a:ext cx="0" cy="0"/>
          <a:chOff x="0" y="0"/>
          <a:chExt cx="0" cy="0"/>
        </a:xfrm>
      </p:grpSpPr>
      <p:sp>
        <p:nvSpPr>
          <p:cNvPr id="118" name="Shape 118"/>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119" name="Shape 119"/>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120" name="Shape 120"/>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121" name="Shape 121"/>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122"/>
        <p:cNvGrpSpPr/>
        <p:nvPr/>
      </p:nvGrpSpPr>
      <p:grpSpPr>
        <a:xfrm>
          <a:off x="0" y="0"/>
          <a:ext cx="0" cy="0"/>
          <a:chOff x="0" y="0"/>
          <a:chExt cx="0" cy="0"/>
        </a:xfrm>
      </p:grpSpPr>
      <p:sp>
        <p:nvSpPr>
          <p:cNvPr id="123" name="Shape 12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24" name="Shape 124"/>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125" name="Shape 125"/>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126"/>
        <p:cNvGrpSpPr/>
        <p:nvPr/>
      </p:nvGrpSpPr>
      <p:grpSpPr>
        <a:xfrm>
          <a:off x="0" y="0"/>
          <a:ext cx="0" cy="0"/>
          <a:chOff x="0" y="0"/>
          <a:chExt cx="0" cy="0"/>
        </a:xfrm>
      </p:grpSpPr>
      <p:sp>
        <p:nvSpPr>
          <p:cNvPr id="127" name="Shape 12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28" name="Shape 128"/>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129" name="Shape 129"/>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130"/>
        <p:cNvGrpSpPr/>
        <p:nvPr/>
      </p:nvGrpSpPr>
      <p:grpSpPr>
        <a:xfrm>
          <a:off x="0" y="0"/>
          <a:ext cx="0" cy="0"/>
          <a:chOff x="0" y="0"/>
          <a:chExt cx="0" cy="0"/>
        </a:xfrm>
      </p:grpSpPr>
      <p:sp>
        <p:nvSpPr>
          <p:cNvPr id="131" name="Shape 131"/>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132" name="Shape 13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33" name="Shape 133"/>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134" name="Shape 134"/>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135" name="Shape 135"/>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136" name="Shape 136"/>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137"/>
        <p:cNvGrpSpPr/>
        <p:nvPr/>
      </p:nvGrpSpPr>
      <p:grpSpPr>
        <a:xfrm>
          <a:off x="0" y="0"/>
          <a:ext cx="0" cy="0"/>
          <a:chOff x="0" y="0"/>
          <a:chExt cx="0" cy="0"/>
        </a:xfrm>
      </p:grpSpPr>
      <p:sp>
        <p:nvSpPr>
          <p:cNvPr id="138" name="Shape 138"/>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139" name="Shape 139"/>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140" name="Shape 140"/>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1" name="Shape 141"/>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142" name="Shape 142"/>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3" name="Shape 143"/>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144" name="Shape 144"/>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45" name="Shape 145"/>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46"/>
        <p:cNvGrpSpPr/>
        <p:nvPr/>
      </p:nvGrpSpPr>
      <p:grpSpPr>
        <a:xfrm>
          <a:off x="0" y="0"/>
          <a:ext cx="0" cy="0"/>
          <a:chOff x="0" y="0"/>
          <a:chExt cx="0" cy="0"/>
        </a:xfrm>
      </p:grpSpPr>
      <p:sp>
        <p:nvSpPr>
          <p:cNvPr id="147" name="Shape 147"/>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48" name="Shape 148"/>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49" name="Shape 149"/>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0" name="Shape 150"/>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1" name="Shape 151"/>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2" name="Shape 152"/>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53" name="Shape 153"/>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4" name="Shape 154"/>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5" name="Shape 155"/>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56" name="Shape 156"/>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57" name="Shape 157"/>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58" name="Shape 158"/>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59" name="Shape 159"/>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60" name="Shape 160"/>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1" name="Shape 161"/>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2" name="Shape 162"/>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63" name="Shape 163"/>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4" name="Shape 164"/>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65" name="Shape 165"/>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6" name="Shape 166"/>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67" name="Shape 167"/>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68" name="Shape 168"/>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69" name="Shape 169"/>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70" name="Shape 170"/>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71" name="Shape 171"/>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72" name="Shape 172"/>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73" name="Shape 173"/>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74" name="Shape 174"/>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75" name="Shape 175"/>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76" name="Shape 176"/>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77" name="Shape 177"/>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78" name="Shape 178"/>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79" name="Shape 179"/>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80" name="Shape 180"/>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81" name="Shape 181"/>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82" name="Shape 182"/>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83"/>
        <p:cNvGrpSpPr/>
        <p:nvPr/>
      </p:nvGrpSpPr>
      <p:grpSpPr>
        <a:xfrm>
          <a:off x="0" y="0"/>
          <a:ext cx="0" cy="0"/>
          <a:chOff x="0" y="0"/>
          <a:chExt cx="0" cy="0"/>
        </a:xfrm>
      </p:grpSpPr>
      <p:pic>
        <p:nvPicPr>
          <p:cNvPr id="184" name="Shape 184"/>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85" name="Shape 185"/>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86" name="Shape 186"/>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87" name="Shape 187"/>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88" name="Shape 188"/>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89" name="Shape 189"/>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90" name="Shape 190"/>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91" name="Shape 191"/>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92" name="Shape 192"/>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93" name="Shape 193"/>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94" name="Shape 194"/>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95" name="Shape 195"/>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96" name="Shape 196"/>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97" name="Shape 197"/>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98" name="Shape 198"/>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99"/>
        <p:cNvGrpSpPr/>
        <p:nvPr/>
      </p:nvGrpSpPr>
      <p:grpSpPr>
        <a:xfrm>
          <a:off x="0" y="0"/>
          <a:ext cx="0" cy="0"/>
          <a:chOff x="0" y="0"/>
          <a:chExt cx="0" cy="0"/>
        </a:xfrm>
      </p:grpSpPr>
      <p:sp>
        <p:nvSpPr>
          <p:cNvPr id="200" name="Shape 200"/>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Shape 201"/>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202" name="Shape 202"/>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203" name="Shape 203"/>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204" name="Shape 204"/>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205" name="Shape 205"/>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206"/>
        <p:cNvGrpSpPr/>
        <p:nvPr/>
      </p:nvGrpSpPr>
      <p:grpSpPr>
        <a:xfrm>
          <a:off x="0" y="0"/>
          <a:ext cx="0" cy="0"/>
          <a:chOff x="0" y="0"/>
          <a:chExt cx="0" cy="0"/>
        </a:xfrm>
      </p:grpSpPr>
      <p:sp>
        <p:nvSpPr>
          <p:cNvPr id="207" name="Shape 207"/>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208" name="Shape 208"/>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209" name="Shape 209"/>
          <p:cNvPicPr preferRelativeResize="0"/>
          <p:nvPr/>
        </p:nvPicPr>
        <p:blipFill>
          <a:blip r:embed="rId2">
            <a:alphaModFix/>
          </a:blip>
          <a:stretch>
            <a:fillRect/>
          </a:stretch>
        </p:blipFill>
        <p:spPr>
          <a:xfrm>
            <a:off x="644872" y="1111745"/>
            <a:ext cx="3578572" cy="2711276"/>
          </a:xfrm>
          <a:prstGeom prst="rect">
            <a:avLst/>
          </a:prstGeom>
          <a:noFill/>
          <a:ln>
            <a:noFill/>
          </a:ln>
        </p:spPr>
      </p:pic>
      <p:pic>
        <p:nvPicPr>
          <p:cNvPr id="210" name="Shape 210"/>
          <p:cNvPicPr preferRelativeResize="0"/>
          <p:nvPr/>
        </p:nvPicPr>
        <p:blipFill>
          <a:blip r:embed="rId2">
            <a:alphaModFix/>
          </a:blip>
          <a:stretch>
            <a:fillRect/>
          </a:stretch>
        </p:blipFill>
        <p:spPr>
          <a:xfrm>
            <a:off x="4878139" y="1111745"/>
            <a:ext cx="3578572" cy="2711276"/>
          </a:xfrm>
          <a:prstGeom prst="rect">
            <a:avLst/>
          </a:prstGeom>
          <a:noFill/>
          <a:ln>
            <a:noFill/>
          </a:ln>
        </p:spPr>
      </p:pic>
      <p:sp>
        <p:nvSpPr>
          <p:cNvPr id="211" name="Shape 211"/>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a:latin typeface="Dosis"/>
              <a:ea typeface="Dosis"/>
              <a:cs typeface="Dosis"/>
              <a:sym typeface="Dosis"/>
            </a:endParaRPr>
          </a:p>
        </p:txBody>
      </p:sp>
      <p:sp>
        <p:nvSpPr>
          <p:cNvPr id="212" name="Shape 212"/>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213"/>
        <p:cNvGrpSpPr/>
        <p:nvPr/>
      </p:nvGrpSpPr>
      <p:grpSpPr>
        <a:xfrm>
          <a:off x="0" y="0"/>
          <a:ext cx="0" cy="0"/>
          <a:chOff x="0" y="0"/>
          <a:chExt cx="0" cy="0"/>
        </a:xfrm>
      </p:grpSpPr>
      <p:pic>
        <p:nvPicPr>
          <p:cNvPr id="214" name="Shape 214"/>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215" name="Shape 21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6" name="Shape 21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217" name="Shape 21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218"/>
        <p:cNvGrpSpPr/>
        <p:nvPr/>
      </p:nvGrpSpPr>
      <p:grpSpPr>
        <a:xfrm>
          <a:off x="0" y="0"/>
          <a:ext cx="0" cy="0"/>
          <a:chOff x="0" y="0"/>
          <a:chExt cx="0" cy="0"/>
        </a:xfrm>
      </p:grpSpPr>
      <p:pic>
        <p:nvPicPr>
          <p:cNvPr id="219" name="Shape 2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0" name="Shape 22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1" name="Shape 22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222" name="Shape 22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223"/>
        <p:cNvGrpSpPr/>
        <p:nvPr/>
      </p:nvGrpSpPr>
      <p:grpSpPr>
        <a:xfrm>
          <a:off x="0" y="0"/>
          <a:ext cx="0" cy="0"/>
          <a:chOff x="0" y="0"/>
          <a:chExt cx="0" cy="0"/>
        </a:xfrm>
      </p:grpSpPr>
      <p:pic>
        <p:nvPicPr>
          <p:cNvPr id="224" name="Shape 224"/>
          <p:cNvPicPr preferRelativeResize="0"/>
          <p:nvPr/>
        </p:nvPicPr>
        <p:blipFill>
          <a:blip r:embed="rId2">
            <a:alphaModFix/>
          </a:blip>
          <a:stretch>
            <a:fillRect/>
          </a:stretch>
        </p:blipFill>
        <p:spPr>
          <a:xfrm>
            <a:off x="0" y="0"/>
            <a:ext cx="5143500" cy="5143500"/>
          </a:xfrm>
          <a:prstGeom prst="rect">
            <a:avLst/>
          </a:prstGeom>
          <a:noFill/>
          <a:ln>
            <a:noFill/>
          </a:ln>
        </p:spPr>
      </p:pic>
      <p:sp>
        <p:nvSpPr>
          <p:cNvPr id="225" name="Shape 225"/>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226" name="Shape 226"/>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227"/>
        <p:cNvGrpSpPr/>
        <p:nvPr/>
      </p:nvGrpSpPr>
      <p:grpSpPr>
        <a:xfrm>
          <a:off x="0" y="0"/>
          <a:ext cx="0" cy="0"/>
          <a:chOff x="0" y="0"/>
          <a:chExt cx="0" cy="0"/>
        </a:xfrm>
      </p:grpSpPr>
      <p:pic>
        <p:nvPicPr>
          <p:cNvPr id="228" name="Shape 228"/>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29" name="Shape 229"/>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230"/>
        <p:cNvGrpSpPr/>
        <p:nvPr/>
      </p:nvGrpSpPr>
      <p:grpSpPr>
        <a:xfrm>
          <a:off x="0" y="0"/>
          <a:ext cx="0" cy="0"/>
          <a:chOff x="0" y="0"/>
          <a:chExt cx="0" cy="0"/>
        </a:xfrm>
      </p:grpSpPr>
      <p:pic>
        <p:nvPicPr>
          <p:cNvPr id="231" name="Shape 231"/>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32" name="Shape 232"/>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233"/>
        <p:cNvGrpSpPr/>
        <p:nvPr/>
      </p:nvGrpSpPr>
      <p:grpSpPr>
        <a:xfrm>
          <a:off x="0" y="0"/>
          <a:ext cx="0" cy="0"/>
          <a:chOff x="0" y="0"/>
          <a:chExt cx="0" cy="0"/>
        </a:xfrm>
      </p:grpSpPr>
      <p:sp>
        <p:nvSpPr>
          <p:cNvPr id="234" name="Shape 234"/>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235" name="Shape 235"/>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236" name="Shape 236"/>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237" name="Shape 237"/>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8"/>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239"/>
        <p:cNvGrpSpPr/>
        <p:nvPr/>
      </p:nvGrpSpPr>
      <p:grpSpPr>
        <a:xfrm>
          <a:off x="0" y="0"/>
          <a:ext cx="0" cy="0"/>
          <a:chOff x="0" y="0"/>
          <a:chExt cx="0" cy="0"/>
        </a:xfrm>
      </p:grpSpPr>
      <p:cxnSp>
        <p:nvCxnSpPr>
          <p:cNvPr id="240" name="Shape 240"/>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41" name="Shape 241"/>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242" name="Shape 242"/>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43" name="Shape 243"/>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244" name="Shape 244"/>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45" name="Shape 245"/>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46" name="Shape 246"/>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47" name="Shape 247"/>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48" name="Shape 248"/>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49" name="Shape 249"/>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0" name="Shape 250"/>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51" name="Shape 251"/>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52" name="Shape 252"/>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3" name="Shape 253"/>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54" name="Shape 254"/>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55" name="Shape 255"/>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6" name="Shape 256"/>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57" name="Shape 257"/>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58" name="Shape 258"/>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59" name="Shape 259"/>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60" name="Shape 260"/>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61" name="Shape 261"/>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62" name="Shape 262"/>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63" name="Shape 263"/>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64" name="Shape 264"/>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65" name="Shape 265"/>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66" name="Shape 266"/>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67" name="Shape 267"/>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68" name="Shape 268"/>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69" name="Shape 269"/>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70" name="Shape 270"/>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71" name="Shape 271"/>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72" name="Shape 272"/>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73" name="Shape 273"/>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74" name="Shape 274"/>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75" name="Shape 275"/>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76" name="Shape 276"/>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77" name="Shape 277"/>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78" name="Shape 278"/>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9" name="Shape 279"/>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80" name="Shape 280"/>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81" name="Shape 281"/>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2" name="Shape 282"/>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83" name="Shape 283"/>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84" name="Shape 284"/>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85" name="Shape 285"/>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86" name="Shape 286"/>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87" name="Shape 287"/>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slideLayout" Target="../slideLayouts/slideLayout43.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slideLayout" Target="../slideLayouts/slideLayout42.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23" Type="http://schemas.openxmlformats.org/officeDocument/2006/relationships/theme" Target="../theme/theme3.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 Id="rId22" Type="http://schemas.openxmlformats.org/officeDocument/2006/relationships/slideLayout" Target="../slideLayouts/slideLayout4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1pPr>
            <a:lvl2pPr lvl="1"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2pPr>
            <a:lvl3pPr lvl="2"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3pPr>
            <a:lvl4pPr lvl="3"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4pPr>
            <a:lvl5pPr lvl="4"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5pPr>
            <a:lvl6pPr lvl="5"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6pPr>
            <a:lvl7pPr lvl="6"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7pPr>
            <a:lvl8pPr lvl="7"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8pPr>
            <a:lvl9pPr lvl="8" rtl="0">
              <a:spcBef>
                <a:spcPts val="0"/>
              </a:spcBef>
              <a:spcAft>
                <a:spcPts val="0"/>
              </a:spcAft>
              <a:buClr>
                <a:schemeClr val="dk1"/>
              </a:buClr>
              <a:buSzPts val="2800"/>
              <a:buFont typeface="Roboto"/>
              <a:buNone/>
              <a:defRPr sz="2800">
                <a:solidFill>
                  <a:schemeClr val="dk1"/>
                </a:solidFill>
                <a:latin typeface="Roboto"/>
                <a:ea typeface="Roboto"/>
                <a:cs typeface="Roboto"/>
                <a:sym typeface="Roboto"/>
              </a:defRPr>
            </a:lvl9pPr>
          </a:lstStyle>
          <a:p>
            <a:endParaRPr/>
          </a:p>
        </p:txBody>
      </p:sp>
      <p:sp>
        <p:nvSpPr>
          <p:cNvPr id="52" name="Shape 52"/>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
        <p:nvSpPr>
          <p:cNvPr id="53" name="Shape 5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97" name="Shape 97"/>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US" sz="5600" dirty="0">
                <a:solidFill>
                  <a:schemeClr val="lt1"/>
                </a:solidFill>
                <a:latin typeface="Roboto Black"/>
                <a:ea typeface="Roboto Black"/>
                <a:cs typeface="Roboto Black"/>
                <a:sym typeface="Roboto Black"/>
              </a:rPr>
              <a:t>Calculating Churn Rates</a:t>
            </a:r>
            <a:endParaRPr sz="1200" dirty="0">
              <a:solidFill>
                <a:schemeClr val="lt1"/>
              </a:solidFill>
            </a:endParaRPr>
          </a:p>
          <a:p>
            <a:pPr marL="0" lvl="0" indent="0" algn="l" rtl="0">
              <a:spcBef>
                <a:spcPts val="0"/>
              </a:spcBef>
              <a:spcAft>
                <a:spcPts val="0"/>
              </a:spcAft>
              <a:buClr>
                <a:schemeClr val="dk1"/>
              </a:buClr>
              <a:buSzPts val="1100"/>
              <a:buFont typeface="Arial"/>
              <a:buNone/>
            </a:pPr>
            <a:r>
              <a:rPr lang="en" sz="2800" dirty="0">
                <a:solidFill>
                  <a:srgbClr val="EFEFEF"/>
                </a:solidFill>
                <a:latin typeface="Roboto Thin"/>
                <a:ea typeface="Roboto Thin"/>
                <a:cs typeface="Roboto Thin"/>
                <a:sym typeface="Roboto Thin"/>
              </a:rPr>
              <a:t>Learn SQL from Scratch</a:t>
            </a:r>
            <a:endParaRPr sz="5600" dirty="0">
              <a:solidFill>
                <a:schemeClr val="lt1"/>
              </a:solidFill>
              <a:latin typeface="Dosis"/>
              <a:ea typeface="Dosis"/>
              <a:cs typeface="Dosis"/>
              <a:sym typeface="Dosis"/>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solidFill>
                  <a:srgbClr val="295269"/>
                </a:solidFill>
              </a:rPr>
              <a:t>Table of Contents</a:t>
            </a:r>
            <a:endParaRPr b="1" dirty="0">
              <a:solidFill>
                <a:srgbClr val="295269"/>
              </a:solidFill>
              <a:latin typeface="Roboto"/>
              <a:ea typeface="Roboto"/>
              <a:cs typeface="Roboto"/>
              <a:sym typeface="Roboto"/>
            </a:endParaRPr>
          </a:p>
        </p:txBody>
      </p:sp>
      <p:sp>
        <p:nvSpPr>
          <p:cNvPr id="305" name="Shape 305"/>
          <p:cNvSpPr txBox="1"/>
          <p:nvPr/>
        </p:nvSpPr>
        <p:spPr>
          <a:xfrm>
            <a:off x="311700" y="1265275"/>
            <a:ext cx="8061300" cy="3256500"/>
          </a:xfrm>
          <a:prstGeom prst="rect">
            <a:avLst/>
          </a:prstGeom>
          <a:noFill/>
          <a:ln>
            <a:noFill/>
          </a:ln>
        </p:spPr>
        <p:txBody>
          <a:bodyPr spcFirstLastPara="1" wrap="square" lIns="91425" tIns="91425" rIns="91425" bIns="91425" anchor="ctr" anchorCtr="0">
            <a:noAutofit/>
          </a:bodyPr>
          <a:lstStyle/>
          <a:p>
            <a:pPr marL="457200" marR="0" lvl="0" indent="-381000" algn="l" rtl="0">
              <a:lnSpc>
                <a:spcPct val="115000"/>
              </a:lnSpc>
              <a:spcBef>
                <a:spcPts val="110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What is </a:t>
            </a:r>
            <a:r>
              <a:rPr lang="en-US" sz="2400" dirty="0" err="1">
                <a:solidFill>
                  <a:srgbClr val="222222"/>
                </a:solidFill>
                <a:highlight>
                  <a:srgbClr val="FFFFFF"/>
                </a:highlight>
                <a:latin typeface="Roboto"/>
                <a:ea typeface="Roboto"/>
                <a:cs typeface="Roboto"/>
                <a:sym typeface="Roboto"/>
              </a:rPr>
              <a:t>Codeflix</a:t>
            </a:r>
            <a:r>
              <a:rPr lang="en-US" sz="2400" dirty="0">
                <a:solidFill>
                  <a:srgbClr val="222222"/>
                </a:solidFill>
                <a:highlight>
                  <a:srgbClr val="FFFFFF"/>
                </a:highlight>
                <a:latin typeface="Roboto"/>
                <a:ea typeface="Roboto"/>
                <a:cs typeface="Roboto"/>
                <a:sym typeface="Roboto"/>
              </a:rPr>
              <a:t>?</a:t>
            </a:r>
          </a:p>
          <a:p>
            <a:pPr marL="457200" marR="0" lvl="0" indent="-381000" algn="l" rtl="0">
              <a:lnSpc>
                <a:spcPct val="115000"/>
              </a:lnSpc>
              <a:spcBef>
                <a:spcPts val="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Overall Churn Trends</a:t>
            </a:r>
          </a:p>
          <a:p>
            <a:pPr marL="457200" marR="0" lvl="0" indent="-381000" algn="l" rtl="0">
              <a:lnSpc>
                <a:spcPct val="115000"/>
              </a:lnSpc>
              <a:spcBef>
                <a:spcPts val="0"/>
              </a:spcBef>
              <a:spcAft>
                <a:spcPts val="0"/>
              </a:spcAft>
              <a:buClr>
                <a:srgbClr val="222222"/>
              </a:buClr>
              <a:buSzPts val="2400"/>
              <a:buFont typeface="Roboto"/>
              <a:buAutoNum type="arabicPeriod"/>
            </a:pPr>
            <a:r>
              <a:rPr lang="en-US" sz="2400" dirty="0">
                <a:solidFill>
                  <a:srgbClr val="222222"/>
                </a:solidFill>
                <a:highlight>
                  <a:srgbClr val="FFFFFF"/>
                </a:highlight>
                <a:latin typeface="Roboto"/>
                <a:ea typeface="Roboto"/>
                <a:cs typeface="Roboto"/>
                <a:sym typeface="Roboto"/>
              </a:rPr>
              <a:t>Churn Rates by User Segment</a:t>
            </a:r>
          </a:p>
          <a:p>
            <a:pPr marL="457200" marR="0" lvl="0" indent="-381000" algn="l" rtl="0">
              <a:lnSpc>
                <a:spcPct val="115000"/>
              </a:lnSpc>
              <a:spcBef>
                <a:spcPts val="0"/>
              </a:spcBef>
              <a:spcAft>
                <a:spcPts val="0"/>
              </a:spcAft>
              <a:buClr>
                <a:srgbClr val="222222"/>
              </a:buClr>
              <a:buSzPts val="2400"/>
              <a:buFont typeface="Roboto"/>
              <a:buAutoNum type="arabicPeriod"/>
            </a:pPr>
            <a:endParaRPr lang="en-US" sz="2400" dirty="0">
              <a:solidFill>
                <a:srgbClr val="222222"/>
              </a:solidFill>
              <a:highlight>
                <a:srgbClr val="FFFFFF"/>
              </a:highlight>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p:nvPr/>
        </p:nvSpPr>
        <p:spPr>
          <a:xfrm>
            <a:off x="2584407" y="1791018"/>
            <a:ext cx="8512058"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lvl="0" indent="0" algn="ctr" rtl="0">
              <a:spcBef>
                <a:spcPts val="0"/>
              </a:spcBef>
              <a:spcAft>
                <a:spcPts val="0"/>
              </a:spcAft>
              <a:buClr>
                <a:schemeClr val="dk1"/>
              </a:buClr>
              <a:buSzPts val="1100"/>
              <a:buFont typeface="Arial"/>
              <a:buNone/>
            </a:pPr>
            <a:r>
              <a:rPr lang="en-US" sz="4800" dirty="0">
                <a:solidFill>
                  <a:schemeClr val="lt1"/>
                </a:solidFill>
                <a:latin typeface="Roboto Black"/>
                <a:ea typeface="Roboto Black"/>
                <a:cs typeface="Roboto Black"/>
                <a:sym typeface="Roboto Black"/>
              </a:rPr>
              <a:t>What is </a:t>
            </a:r>
            <a:r>
              <a:rPr lang="en-US" sz="4800" dirty="0" err="1">
                <a:solidFill>
                  <a:schemeClr val="lt1"/>
                </a:solidFill>
                <a:latin typeface="Roboto Black"/>
                <a:ea typeface="Roboto Black"/>
                <a:cs typeface="Roboto Black"/>
                <a:sym typeface="Roboto Black"/>
              </a:rPr>
              <a:t>Codeflix</a:t>
            </a:r>
            <a:r>
              <a:rPr lang="en-US" sz="4800" dirty="0">
                <a:solidFill>
                  <a:schemeClr val="lt1"/>
                </a:solidFill>
                <a:latin typeface="Roboto Black"/>
                <a:ea typeface="Roboto Black"/>
                <a:cs typeface="Roboto Black"/>
                <a:sym typeface="Roboto Black"/>
              </a:rPr>
              <a:t>?</a:t>
            </a:r>
            <a:endParaRPr sz="4800" dirty="0">
              <a:solidFill>
                <a:schemeClr val="lt1"/>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00400"/>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400" b="1" dirty="0" err="1">
                <a:solidFill>
                  <a:srgbClr val="295269"/>
                </a:solidFill>
                <a:latin typeface="Roboto"/>
                <a:ea typeface="Roboto"/>
                <a:cs typeface="Roboto"/>
                <a:sym typeface="Roboto"/>
              </a:rPr>
              <a:t>Codeflix</a:t>
            </a:r>
            <a:r>
              <a:rPr lang="en-US" sz="2400" b="1" dirty="0">
                <a:solidFill>
                  <a:srgbClr val="295269"/>
                </a:solidFill>
                <a:latin typeface="Roboto"/>
                <a:ea typeface="Roboto"/>
                <a:cs typeface="Roboto"/>
                <a:sym typeface="Roboto"/>
              </a:rPr>
              <a:t>: An Introduction</a:t>
            </a:r>
            <a:endParaRPr sz="2400" b="1" dirty="0">
              <a:solidFill>
                <a:srgbClr val="295269"/>
              </a:solidFill>
              <a:latin typeface="Roboto"/>
              <a:ea typeface="Roboto"/>
              <a:cs typeface="Roboto"/>
              <a:sym typeface="Roboto"/>
            </a:endParaRPr>
          </a:p>
        </p:txBody>
      </p:sp>
      <p:sp>
        <p:nvSpPr>
          <p:cNvPr id="316" name="Shape 316"/>
          <p:cNvSpPr txBox="1"/>
          <p:nvPr/>
        </p:nvSpPr>
        <p:spPr>
          <a:xfrm>
            <a:off x="177975" y="1038000"/>
            <a:ext cx="8520600" cy="153375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err="1">
                <a:latin typeface="Roboto"/>
                <a:ea typeface="Roboto"/>
                <a:cs typeface="Roboto"/>
                <a:sym typeface="Roboto"/>
              </a:rPr>
              <a:t>Codeflix</a:t>
            </a:r>
            <a:r>
              <a:rPr lang="en-US" sz="1200" dirty="0">
                <a:latin typeface="Roboto"/>
                <a:ea typeface="Roboto"/>
                <a:cs typeface="Roboto"/>
                <a:sym typeface="Roboto"/>
              </a:rPr>
              <a:t> is a subscription-based streaming video startup that has been operating for </a:t>
            </a:r>
            <a:r>
              <a:rPr lang="en-US" sz="1200" b="1" dirty="0">
                <a:latin typeface="Roboto"/>
                <a:ea typeface="Roboto"/>
                <a:cs typeface="Roboto"/>
                <a:sym typeface="Roboto"/>
              </a:rPr>
              <a:t>four months</a:t>
            </a:r>
            <a:r>
              <a:rPr lang="en-US" sz="1200" dirty="0">
                <a:latin typeface="Roboto"/>
                <a:ea typeface="Roboto"/>
                <a:cs typeface="Roboto"/>
                <a:sym typeface="Roboto"/>
              </a:rPr>
              <a:t>, since December 2016. </a:t>
            </a:r>
            <a:endParaRPr sz="1200" dirty="0">
              <a:latin typeface="Roboto"/>
              <a:ea typeface="Roboto"/>
              <a:cs typeface="Roboto"/>
              <a:sym typeface="Roboto"/>
            </a:endParaRPr>
          </a:p>
          <a:p>
            <a:pPr marL="457200" lvl="0" indent="-304800" rtl="0">
              <a:lnSpc>
                <a:spcPct val="115000"/>
              </a:lnSpc>
              <a:spcBef>
                <a:spcPts val="0"/>
              </a:spcBef>
              <a:spcAft>
                <a:spcPts val="0"/>
              </a:spcAft>
              <a:buSzPts val="1200"/>
              <a:buFont typeface="Roboto"/>
              <a:buChar char="●"/>
            </a:pPr>
            <a:r>
              <a:rPr lang="en-US" sz="1200" dirty="0">
                <a:latin typeface="Roboto"/>
                <a:ea typeface="Roboto"/>
                <a:cs typeface="Roboto"/>
                <a:sym typeface="Roboto"/>
              </a:rPr>
              <a:t>Because </a:t>
            </a:r>
            <a:r>
              <a:rPr lang="en-US" sz="1200" dirty="0" err="1">
                <a:latin typeface="Roboto"/>
                <a:ea typeface="Roboto"/>
                <a:cs typeface="Roboto"/>
                <a:sym typeface="Roboto"/>
              </a:rPr>
              <a:t>Codeflix</a:t>
            </a:r>
            <a:r>
              <a:rPr lang="en-US" sz="1200" dirty="0">
                <a:latin typeface="Roboto"/>
                <a:ea typeface="Roboto"/>
                <a:cs typeface="Roboto"/>
                <a:sym typeface="Roboto"/>
              </a:rPr>
              <a:t> requires a minimum subscription length of 31 days, users cannot start and stop a subscription in the same month. </a:t>
            </a:r>
          </a:p>
          <a:p>
            <a:pPr marL="457200" lvl="0" indent="-304800" rtl="0">
              <a:lnSpc>
                <a:spcPct val="115000"/>
              </a:lnSpc>
              <a:spcBef>
                <a:spcPts val="0"/>
              </a:spcBef>
              <a:spcAft>
                <a:spcPts val="0"/>
              </a:spcAft>
              <a:buSzPts val="1200"/>
              <a:buFont typeface="Roboto"/>
              <a:buChar char="●"/>
            </a:pPr>
            <a:r>
              <a:rPr lang="en-US" sz="1200" dirty="0">
                <a:latin typeface="Roboto"/>
                <a:ea typeface="Roboto"/>
                <a:cs typeface="Roboto"/>
                <a:sym typeface="Roboto"/>
              </a:rPr>
              <a:t>This means that despite having users who began their subscriptions in December 2016, we can only calculate churn rate data </a:t>
            </a:r>
            <a:r>
              <a:rPr lang="en-US" sz="1200" b="1" dirty="0">
                <a:latin typeface="Roboto"/>
                <a:ea typeface="Roboto"/>
                <a:cs typeface="Roboto"/>
                <a:sym typeface="Roboto"/>
              </a:rPr>
              <a:t>over three months, from January 2017 to March 2017</a:t>
            </a:r>
            <a:r>
              <a:rPr lang="en-US" sz="1200" dirty="0">
                <a:latin typeface="Roboto"/>
                <a:ea typeface="Roboto"/>
                <a:cs typeface="Roboto"/>
                <a:sym typeface="Roboto"/>
              </a:rPr>
              <a:t>.  </a:t>
            </a:r>
          </a:p>
          <a:p>
            <a:pPr marL="457200" lvl="0" indent="-304800" rtl="0">
              <a:lnSpc>
                <a:spcPct val="115000"/>
              </a:lnSpc>
              <a:spcBef>
                <a:spcPts val="0"/>
              </a:spcBef>
              <a:spcAft>
                <a:spcPts val="0"/>
              </a:spcAft>
              <a:buSzPts val="1200"/>
              <a:buFont typeface="Roboto"/>
              <a:buChar char="●"/>
            </a:pPr>
            <a:r>
              <a:rPr lang="en-US" sz="1200" dirty="0" err="1">
                <a:latin typeface="Roboto"/>
                <a:ea typeface="Roboto"/>
                <a:cs typeface="Roboto"/>
                <a:sym typeface="Roboto"/>
              </a:rPr>
              <a:t>Codeflix</a:t>
            </a:r>
            <a:r>
              <a:rPr lang="en-US" sz="1200" dirty="0">
                <a:latin typeface="Roboto"/>
                <a:ea typeface="Roboto"/>
                <a:cs typeface="Roboto"/>
                <a:sym typeface="Roboto"/>
              </a:rPr>
              <a:t> has </a:t>
            </a:r>
            <a:r>
              <a:rPr lang="en-US" sz="1200" b="1" dirty="0">
                <a:latin typeface="Roboto"/>
                <a:ea typeface="Roboto"/>
                <a:cs typeface="Roboto"/>
                <a:sym typeface="Roboto"/>
              </a:rPr>
              <a:t>two distinct user acquisition channels</a:t>
            </a:r>
            <a:r>
              <a:rPr lang="en-US" sz="1200" dirty="0">
                <a:latin typeface="Roboto"/>
                <a:ea typeface="Roboto"/>
                <a:cs typeface="Roboto"/>
                <a:sym typeface="Roboto"/>
              </a:rPr>
              <a:t>, and users fall into one of two segments (segment 87 or segment 31) based on their acquisition channel. </a:t>
            </a:r>
          </a:p>
        </p:txBody>
      </p:sp>
      <p:graphicFrame>
        <p:nvGraphicFramePr>
          <p:cNvPr id="317" name="Shape 317"/>
          <p:cNvGraphicFramePr/>
          <p:nvPr>
            <p:extLst>
              <p:ext uri="{D42A27DB-BD31-4B8C-83A1-F6EECF244321}">
                <p14:modId xmlns:p14="http://schemas.microsoft.com/office/powerpoint/2010/main" val="245341932"/>
              </p:ext>
            </p:extLst>
          </p:nvPr>
        </p:nvGraphicFramePr>
        <p:xfrm>
          <a:off x="177975" y="3189000"/>
          <a:ext cx="8520600" cy="1721450"/>
        </p:xfrm>
        <a:graphic>
          <a:graphicData uri="http://schemas.openxmlformats.org/drawingml/2006/table">
            <a:tbl>
              <a:tblPr>
                <a:noFill/>
                <a:tableStyleId>{F14BBDFB-8845-41A2-A73C-3C95C66B2FD1}</a:tableStyleId>
              </a:tblPr>
              <a:tblGrid>
                <a:gridCol w="1831400">
                  <a:extLst>
                    <a:ext uri="{9D8B030D-6E8A-4147-A177-3AD203B41FA5}">
                      <a16:colId xmlns:a16="http://schemas.microsoft.com/office/drawing/2014/main" val="20000"/>
                    </a:ext>
                  </a:extLst>
                </a:gridCol>
                <a:gridCol w="2345125">
                  <a:extLst>
                    <a:ext uri="{9D8B030D-6E8A-4147-A177-3AD203B41FA5}">
                      <a16:colId xmlns:a16="http://schemas.microsoft.com/office/drawing/2014/main" val="20001"/>
                    </a:ext>
                  </a:extLst>
                </a:gridCol>
                <a:gridCol w="2345125">
                  <a:extLst>
                    <a:ext uri="{9D8B030D-6E8A-4147-A177-3AD203B41FA5}">
                      <a16:colId xmlns:a16="http://schemas.microsoft.com/office/drawing/2014/main" val="20002"/>
                    </a:ext>
                  </a:extLst>
                </a:gridCol>
                <a:gridCol w="1998950">
                  <a:extLst>
                    <a:ext uri="{9D8B030D-6E8A-4147-A177-3AD203B41FA5}">
                      <a16:colId xmlns:a16="http://schemas.microsoft.com/office/drawing/2014/main" val="20003"/>
                    </a:ext>
                  </a:extLst>
                </a:gridCol>
              </a:tblGrid>
              <a:tr h="407950">
                <a:tc>
                  <a:txBody>
                    <a:bodyPr/>
                    <a:lstStyle/>
                    <a:p>
                      <a:pPr marL="0" lvl="0" indent="0" rtl="0">
                        <a:spcBef>
                          <a:spcPts val="0"/>
                        </a:spcBef>
                        <a:spcAft>
                          <a:spcPts val="0"/>
                        </a:spcAft>
                        <a:buNone/>
                      </a:pPr>
                      <a:r>
                        <a:rPr lang="en-US" sz="1000" b="1" dirty="0">
                          <a:solidFill>
                            <a:srgbClr val="FFFFFF"/>
                          </a:solidFill>
                        </a:rPr>
                        <a:t>Id</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err="1">
                          <a:solidFill>
                            <a:srgbClr val="FFFFFF"/>
                          </a:solidFill>
                        </a:rPr>
                        <a:t>subscription_start</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err="1">
                          <a:solidFill>
                            <a:srgbClr val="FFFFFF"/>
                          </a:solidFill>
                        </a:rPr>
                        <a:t>subscription_end</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segment</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marL="0" lvl="0" indent="0" rtl="0">
                        <a:spcBef>
                          <a:spcPts val="0"/>
                        </a:spcBef>
                        <a:spcAft>
                          <a:spcPts val="0"/>
                        </a:spcAft>
                        <a:buNone/>
                      </a:pPr>
                      <a:r>
                        <a:rPr lang="en-US" sz="900" dirty="0"/>
                        <a:t>1</a:t>
                      </a:r>
                      <a:endParaRPr sz="900" dirty="0"/>
                    </a:p>
                  </a:txBody>
                  <a:tcPr marL="91425" marR="91425" marT="91425" marB="91425"/>
                </a:tc>
                <a:tc>
                  <a:txBody>
                    <a:bodyPr/>
                    <a:lstStyle/>
                    <a:p>
                      <a:pPr marL="0" lvl="0" indent="0" rtl="0">
                        <a:spcBef>
                          <a:spcPts val="0"/>
                        </a:spcBef>
                        <a:spcAft>
                          <a:spcPts val="0"/>
                        </a:spcAft>
                        <a:buNone/>
                      </a:pPr>
                      <a:r>
                        <a:rPr lang="en-US" sz="900" dirty="0"/>
                        <a:t>2016-12-01</a:t>
                      </a:r>
                      <a:endParaRPr sz="900" dirty="0"/>
                    </a:p>
                  </a:txBody>
                  <a:tcPr marL="91425" marR="91425" marT="91425" marB="91425"/>
                </a:tc>
                <a:tc>
                  <a:txBody>
                    <a:bodyPr/>
                    <a:lstStyle/>
                    <a:p>
                      <a:pPr marL="0" lvl="0" indent="0" rtl="0">
                        <a:spcBef>
                          <a:spcPts val="0"/>
                        </a:spcBef>
                        <a:spcAft>
                          <a:spcPts val="0"/>
                        </a:spcAft>
                        <a:buNone/>
                      </a:pPr>
                      <a:r>
                        <a:rPr lang="en-US" sz="900" dirty="0"/>
                        <a:t>2017-02-01</a:t>
                      </a:r>
                      <a:endParaRPr sz="900" dirty="0"/>
                    </a:p>
                  </a:txBody>
                  <a:tcPr marL="91425" marR="91425" marT="91425" marB="91425"/>
                </a:tc>
                <a:tc>
                  <a:txBody>
                    <a:bodyPr/>
                    <a:lstStyle/>
                    <a:p>
                      <a:pPr marL="0" lvl="0" indent="0" rtl="0">
                        <a:spcBef>
                          <a:spcPts val="0"/>
                        </a:spcBef>
                        <a:spcAft>
                          <a:spcPts val="0"/>
                        </a:spcAft>
                        <a:buNone/>
                      </a:pPr>
                      <a:r>
                        <a:rPr lang="en-US" sz="900" dirty="0"/>
                        <a:t>87</a:t>
                      </a:r>
                      <a:endParaRPr sz="900" dirty="0"/>
                    </a:p>
                  </a:txBody>
                  <a:tcPr marL="91425" marR="91425" marT="91425" marB="91425"/>
                </a:tc>
                <a:extLst>
                  <a:ext uri="{0D108BD9-81ED-4DB2-BD59-A6C34878D82A}">
                    <a16:rowId xmlns:a16="http://schemas.microsoft.com/office/drawing/2014/main" val="10001"/>
                  </a:ext>
                </a:extLst>
              </a:tr>
              <a:tr h="328375">
                <a:tc>
                  <a:txBody>
                    <a:bodyPr/>
                    <a:lstStyle/>
                    <a:p>
                      <a:pPr marL="0" lvl="0" indent="0" rtl="0">
                        <a:spcBef>
                          <a:spcPts val="0"/>
                        </a:spcBef>
                        <a:spcAft>
                          <a:spcPts val="0"/>
                        </a:spcAft>
                        <a:buNone/>
                      </a:pPr>
                      <a:r>
                        <a:rPr lang="en-US" sz="900" dirty="0"/>
                        <a:t>2</a:t>
                      </a:r>
                      <a:endParaRPr sz="900" dirty="0"/>
                    </a:p>
                  </a:txBody>
                  <a:tcPr marL="91425" marR="91425" marT="91425" marB="91425"/>
                </a:tc>
                <a:tc>
                  <a:txBody>
                    <a:bodyPr/>
                    <a:lstStyle/>
                    <a:p>
                      <a:pPr marL="0" lvl="0" indent="0" rtl="0">
                        <a:spcBef>
                          <a:spcPts val="0"/>
                        </a:spcBef>
                        <a:spcAft>
                          <a:spcPts val="0"/>
                        </a:spcAft>
                        <a:buNone/>
                      </a:pPr>
                      <a:r>
                        <a:rPr lang="en-US" sz="900" dirty="0"/>
                        <a:t>2016-12-01</a:t>
                      </a:r>
                      <a:endParaRPr sz="900" dirty="0"/>
                    </a:p>
                  </a:txBody>
                  <a:tcPr marL="91425" marR="91425" marT="91425" marB="91425"/>
                </a:tc>
                <a:tc>
                  <a:txBody>
                    <a:bodyPr/>
                    <a:lstStyle/>
                    <a:p>
                      <a:pPr marL="0" lvl="0" indent="0" rtl="0">
                        <a:spcBef>
                          <a:spcPts val="0"/>
                        </a:spcBef>
                        <a:spcAft>
                          <a:spcPts val="0"/>
                        </a:spcAft>
                        <a:buNone/>
                      </a:pPr>
                      <a:r>
                        <a:rPr lang="en-US" sz="900" dirty="0"/>
                        <a:t>2017-01-24</a:t>
                      </a:r>
                      <a:endParaRPr sz="900" dirty="0"/>
                    </a:p>
                  </a:txBody>
                  <a:tcPr marL="91425" marR="91425" marT="91425" marB="91425"/>
                </a:tc>
                <a:tc>
                  <a:txBody>
                    <a:bodyPr/>
                    <a:lstStyle/>
                    <a:p>
                      <a:pPr marL="0" lvl="0" indent="0" rtl="0">
                        <a:spcBef>
                          <a:spcPts val="0"/>
                        </a:spcBef>
                        <a:spcAft>
                          <a:spcPts val="0"/>
                        </a:spcAft>
                        <a:buNone/>
                      </a:pPr>
                      <a:r>
                        <a:rPr lang="en-US" sz="900" dirty="0"/>
                        <a:t>87</a:t>
                      </a:r>
                      <a:endParaRPr sz="900" dirty="0"/>
                    </a:p>
                  </a:txBody>
                  <a:tcPr marL="91425" marR="91425" marT="91425" marB="91425"/>
                </a:tc>
                <a:extLst>
                  <a:ext uri="{0D108BD9-81ED-4DB2-BD59-A6C34878D82A}">
                    <a16:rowId xmlns:a16="http://schemas.microsoft.com/office/drawing/2014/main" val="10002"/>
                  </a:ext>
                </a:extLst>
              </a:tr>
              <a:tr h="328375">
                <a:tc>
                  <a:txBody>
                    <a:bodyPr/>
                    <a:lstStyle/>
                    <a:p>
                      <a:pPr marL="0" lvl="0" indent="0" rtl="0">
                        <a:spcBef>
                          <a:spcPts val="0"/>
                        </a:spcBef>
                        <a:spcAft>
                          <a:spcPts val="0"/>
                        </a:spcAft>
                        <a:buNone/>
                      </a:pPr>
                      <a:r>
                        <a:rPr lang="en-US" sz="900" dirty="0"/>
                        <a:t>3</a:t>
                      </a:r>
                      <a:endParaRPr sz="900" dirty="0"/>
                    </a:p>
                  </a:txBody>
                  <a:tcPr marL="91425" marR="91425" marT="91425" marB="91425"/>
                </a:tc>
                <a:tc>
                  <a:txBody>
                    <a:bodyPr/>
                    <a:lstStyle/>
                    <a:p>
                      <a:pPr marL="0" lvl="0" indent="0" rtl="0">
                        <a:spcBef>
                          <a:spcPts val="0"/>
                        </a:spcBef>
                        <a:spcAft>
                          <a:spcPts val="0"/>
                        </a:spcAft>
                        <a:buNone/>
                      </a:pPr>
                      <a:r>
                        <a:rPr lang="en-US" sz="900" dirty="0"/>
                        <a:t>2016-12-01</a:t>
                      </a:r>
                      <a:endParaRPr sz="900" dirty="0"/>
                    </a:p>
                  </a:txBody>
                  <a:tcPr marL="91425" marR="91425" marT="91425" marB="91425"/>
                </a:tc>
                <a:tc>
                  <a:txBody>
                    <a:bodyPr/>
                    <a:lstStyle/>
                    <a:p>
                      <a:pPr marL="0" lvl="0" indent="0" rtl="0">
                        <a:spcBef>
                          <a:spcPts val="0"/>
                        </a:spcBef>
                        <a:spcAft>
                          <a:spcPts val="0"/>
                        </a:spcAft>
                        <a:buNone/>
                      </a:pPr>
                      <a:r>
                        <a:rPr lang="en-US" sz="900" dirty="0"/>
                        <a:t>2017-03-07</a:t>
                      </a:r>
                      <a:endParaRPr sz="900" dirty="0"/>
                    </a:p>
                  </a:txBody>
                  <a:tcPr marL="91425" marR="91425" marT="91425" marB="91425"/>
                </a:tc>
                <a:tc>
                  <a:txBody>
                    <a:bodyPr/>
                    <a:lstStyle/>
                    <a:p>
                      <a:pPr marL="0" lvl="0" indent="0" rtl="0">
                        <a:spcBef>
                          <a:spcPts val="0"/>
                        </a:spcBef>
                        <a:spcAft>
                          <a:spcPts val="0"/>
                        </a:spcAft>
                        <a:buNone/>
                      </a:pPr>
                      <a:r>
                        <a:rPr lang="en-US" sz="900" dirty="0"/>
                        <a:t>87</a:t>
                      </a:r>
                      <a:endParaRPr sz="900" dirty="0"/>
                    </a:p>
                  </a:txBody>
                  <a:tcPr marL="91425" marR="91425" marT="91425" marB="91425"/>
                </a:tc>
                <a:extLst>
                  <a:ext uri="{0D108BD9-81ED-4DB2-BD59-A6C34878D82A}">
                    <a16:rowId xmlns:a16="http://schemas.microsoft.com/office/drawing/2014/main" val="10003"/>
                  </a:ext>
                </a:extLst>
              </a:tr>
              <a:tr h="328375">
                <a:tc>
                  <a:txBody>
                    <a:bodyPr/>
                    <a:lstStyle/>
                    <a:p>
                      <a:pPr marL="0" lvl="0" indent="0" rtl="0">
                        <a:spcBef>
                          <a:spcPts val="0"/>
                        </a:spcBef>
                        <a:spcAft>
                          <a:spcPts val="0"/>
                        </a:spcAft>
                        <a:buNone/>
                      </a:pPr>
                      <a:r>
                        <a:rPr lang="en-US" sz="900" dirty="0"/>
                        <a:t>4</a:t>
                      </a:r>
                      <a:endParaRPr sz="900" dirty="0"/>
                    </a:p>
                  </a:txBody>
                  <a:tcPr marL="91425" marR="91425" marT="91425" marB="91425"/>
                </a:tc>
                <a:tc>
                  <a:txBody>
                    <a:bodyPr/>
                    <a:lstStyle/>
                    <a:p>
                      <a:pPr marL="0" lvl="0" indent="0" rtl="0">
                        <a:spcBef>
                          <a:spcPts val="0"/>
                        </a:spcBef>
                        <a:spcAft>
                          <a:spcPts val="0"/>
                        </a:spcAft>
                        <a:buNone/>
                      </a:pPr>
                      <a:r>
                        <a:rPr lang="en-US" sz="900" dirty="0"/>
                        <a:t>2016-12-01</a:t>
                      </a:r>
                      <a:endParaRPr sz="900" dirty="0"/>
                    </a:p>
                  </a:txBody>
                  <a:tcPr marL="91425" marR="91425" marT="91425" marB="91425"/>
                </a:tc>
                <a:tc>
                  <a:txBody>
                    <a:bodyPr/>
                    <a:lstStyle/>
                    <a:p>
                      <a:pPr marL="0" lvl="0" indent="0" rtl="0">
                        <a:spcBef>
                          <a:spcPts val="0"/>
                        </a:spcBef>
                        <a:spcAft>
                          <a:spcPts val="0"/>
                        </a:spcAft>
                        <a:buNone/>
                      </a:pPr>
                      <a:r>
                        <a:rPr lang="en-US" sz="900" dirty="0"/>
                        <a:t>2017-02-12</a:t>
                      </a:r>
                      <a:endParaRPr sz="900" dirty="0"/>
                    </a:p>
                  </a:txBody>
                  <a:tcPr marL="91425" marR="91425" marT="91425" marB="91425"/>
                </a:tc>
                <a:tc>
                  <a:txBody>
                    <a:bodyPr/>
                    <a:lstStyle/>
                    <a:p>
                      <a:pPr marL="0" lvl="0" indent="0" rtl="0">
                        <a:spcBef>
                          <a:spcPts val="0"/>
                        </a:spcBef>
                        <a:spcAft>
                          <a:spcPts val="0"/>
                        </a:spcAft>
                        <a:buNone/>
                      </a:pPr>
                      <a:r>
                        <a:rPr lang="en-US" sz="900" dirty="0"/>
                        <a:t>87</a:t>
                      </a:r>
                      <a:endParaRPr sz="900" dirty="0"/>
                    </a:p>
                  </a:txBody>
                  <a:tcPr marL="91425" marR="91425" marT="91425" marB="91425"/>
                </a:tc>
                <a:extLst>
                  <a:ext uri="{0D108BD9-81ED-4DB2-BD59-A6C34878D82A}">
                    <a16:rowId xmlns:a16="http://schemas.microsoft.com/office/drawing/2014/main" val="10004"/>
                  </a:ext>
                </a:extLst>
              </a:tr>
            </a:tbl>
          </a:graphicData>
        </a:graphic>
      </p:graphicFrame>
      <p:sp>
        <p:nvSpPr>
          <p:cNvPr id="5" name="Shape 316">
            <a:extLst>
              <a:ext uri="{FF2B5EF4-FFF2-40B4-BE49-F238E27FC236}">
                <a16:creationId xmlns:a16="http://schemas.microsoft.com/office/drawing/2014/main" id="{42A2BE1B-68D8-4BAD-B9F3-8A42E77BE640}"/>
              </a:ext>
            </a:extLst>
          </p:cNvPr>
          <p:cNvSpPr txBox="1"/>
          <p:nvPr/>
        </p:nvSpPr>
        <p:spPr>
          <a:xfrm>
            <a:off x="177975" y="2689591"/>
            <a:ext cx="8520600" cy="351321"/>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Below is the layout, and some example data, for the </a:t>
            </a:r>
            <a:r>
              <a:rPr lang="en-US" sz="1200" dirty="0" err="1">
                <a:latin typeface="Roboto"/>
                <a:ea typeface="Roboto"/>
                <a:cs typeface="Roboto"/>
                <a:sym typeface="Roboto"/>
              </a:rPr>
              <a:t>Codeflix</a:t>
            </a:r>
            <a:r>
              <a:rPr lang="en-US" sz="1200" dirty="0">
                <a:latin typeface="Roboto"/>
                <a:ea typeface="Roboto"/>
                <a:cs typeface="Roboto"/>
                <a:sym typeface="Roboto"/>
              </a:rPr>
              <a:t> user data used to calculate churn rate.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p:nvPr/>
        </p:nvSpPr>
        <p:spPr>
          <a:xfrm>
            <a:off x="3697111" y="1791018"/>
            <a:ext cx="8512058"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lvl="0" indent="0" algn="ctr" rtl="0">
              <a:spcBef>
                <a:spcPts val="0"/>
              </a:spcBef>
              <a:spcAft>
                <a:spcPts val="0"/>
              </a:spcAft>
              <a:buClr>
                <a:schemeClr val="dk1"/>
              </a:buClr>
              <a:buSzPts val="1100"/>
              <a:buFont typeface="Arial"/>
              <a:buNone/>
            </a:pPr>
            <a:r>
              <a:rPr lang="en-US" sz="4800" dirty="0">
                <a:solidFill>
                  <a:schemeClr val="lt1"/>
                </a:solidFill>
                <a:latin typeface="Roboto Black"/>
                <a:ea typeface="Roboto Black"/>
                <a:cs typeface="Roboto Black"/>
                <a:sym typeface="Roboto Black"/>
              </a:rPr>
              <a:t>Overall Churn Rate Trends</a:t>
            </a:r>
            <a:endParaRPr sz="4800" dirty="0">
              <a:solidFill>
                <a:schemeClr val="lt1"/>
              </a:solidFill>
              <a:latin typeface="Roboto"/>
              <a:ea typeface="Roboto"/>
              <a:cs typeface="Roboto"/>
              <a:sym typeface="Roboto"/>
            </a:endParaRPr>
          </a:p>
        </p:txBody>
      </p:sp>
    </p:spTree>
    <p:extLst>
      <p:ext uri="{BB962C8B-B14F-4D97-AF65-F5344CB8AC3E}">
        <p14:creationId xmlns:p14="http://schemas.microsoft.com/office/powerpoint/2010/main" val="2299348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400" b="1" dirty="0">
                <a:solidFill>
                  <a:srgbClr val="295269"/>
                </a:solidFill>
                <a:latin typeface="Roboto"/>
                <a:ea typeface="Roboto"/>
                <a:cs typeface="Roboto"/>
                <a:sym typeface="Roboto"/>
              </a:rPr>
              <a:t>Overall Churn Rates: January 2017 to March 2017</a:t>
            </a:r>
            <a:endParaRPr sz="2400" b="1" dirty="0">
              <a:solidFill>
                <a:srgbClr val="295269"/>
              </a:solidFill>
              <a:latin typeface="Roboto"/>
              <a:ea typeface="Roboto"/>
              <a:cs typeface="Roboto"/>
              <a:sym typeface="Roboto"/>
            </a:endParaRPr>
          </a:p>
        </p:txBody>
      </p:sp>
      <p:sp>
        <p:nvSpPr>
          <p:cNvPr id="331" name="Shape 331"/>
          <p:cNvSpPr txBox="1"/>
          <p:nvPr/>
        </p:nvSpPr>
        <p:spPr>
          <a:xfrm>
            <a:off x="311700" y="1966869"/>
            <a:ext cx="4920900" cy="1573773"/>
          </a:xfrm>
          <a:prstGeom prst="rect">
            <a:avLst/>
          </a:prstGeom>
          <a:noFill/>
          <a:ln w="9525" cap="flat" cmpd="sng">
            <a:noFill/>
            <a:prstDash val="solid"/>
            <a:round/>
            <a:headEnd type="none" w="sm" len="sm"/>
            <a:tailEnd type="none" w="sm" len="sm"/>
          </a:ln>
        </p:spPr>
        <p:txBody>
          <a:bodyPr spcFirstLastPara="1" wrap="square" lIns="171450" tIns="91425" rIns="91425" bIns="91425" anchor="t" anchorCtr="0">
            <a:noAutofit/>
          </a:bodyPr>
          <a:lstStyle/>
          <a:p>
            <a:pPr lvl="0">
              <a:lnSpc>
                <a:spcPct val="115000"/>
              </a:lnSpc>
              <a:buClr>
                <a:schemeClr val="dk1"/>
              </a:buClr>
              <a:buSzPts val="1100"/>
            </a:pPr>
            <a:r>
              <a:rPr lang="en-US" sz="1200" dirty="0">
                <a:latin typeface="Roboto"/>
                <a:ea typeface="Roboto"/>
                <a:cs typeface="Roboto"/>
                <a:sym typeface="Roboto"/>
              </a:rPr>
              <a:t>Since </a:t>
            </a:r>
            <a:r>
              <a:rPr lang="en-US" sz="1200" dirty="0" err="1">
                <a:latin typeface="Roboto"/>
                <a:ea typeface="Roboto"/>
                <a:cs typeface="Roboto"/>
                <a:sym typeface="Roboto"/>
              </a:rPr>
              <a:t>Codeflix</a:t>
            </a:r>
            <a:r>
              <a:rPr lang="en-US" sz="1200" dirty="0">
                <a:latin typeface="Roboto"/>
                <a:ea typeface="Roboto"/>
                <a:cs typeface="Roboto"/>
                <a:sym typeface="Roboto"/>
              </a:rPr>
              <a:t> started, its overall user churn rate is </a:t>
            </a:r>
            <a:r>
              <a:rPr lang="en-US" sz="1200" b="1" dirty="0">
                <a:latin typeface="Roboto"/>
                <a:ea typeface="Roboto"/>
                <a:cs typeface="Roboto"/>
                <a:sym typeface="Roboto"/>
              </a:rPr>
              <a:t>22.2%</a:t>
            </a:r>
            <a:r>
              <a:rPr lang="en-US" sz="1200" dirty="0">
                <a:latin typeface="Roboto"/>
                <a:ea typeface="Roboto"/>
                <a:cs typeface="Roboto"/>
                <a:sym typeface="Roboto"/>
              </a:rPr>
              <a:t>. </a:t>
            </a:r>
          </a:p>
          <a:p>
            <a:pPr lvl="0">
              <a:lnSpc>
                <a:spcPct val="115000"/>
              </a:lnSpc>
              <a:buClr>
                <a:schemeClr val="dk1"/>
              </a:buClr>
              <a:buSzPts val="1100"/>
            </a:pPr>
            <a:endParaRPr lang="en-US" sz="1200" dirty="0">
              <a:latin typeface="Roboto"/>
              <a:ea typeface="Roboto"/>
              <a:cs typeface="Roboto"/>
              <a:sym typeface="Roboto"/>
            </a:endParaRPr>
          </a:p>
          <a:p>
            <a:pPr lvl="0">
              <a:lnSpc>
                <a:spcPct val="115000"/>
              </a:lnSpc>
              <a:buClr>
                <a:schemeClr val="dk1"/>
              </a:buClr>
              <a:buSzPts val="1100"/>
            </a:pPr>
            <a:r>
              <a:rPr lang="en-US" sz="1200" dirty="0">
                <a:latin typeface="Roboto"/>
                <a:ea typeface="Roboto"/>
                <a:cs typeface="Roboto"/>
                <a:sym typeface="Roboto"/>
              </a:rPr>
              <a:t>Churn rate has been increasing since </a:t>
            </a:r>
            <a:r>
              <a:rPr lang="en-US" sz="1200" dirty="0" err="1">
                <a:latin typeface="Roboto"/>
                <a:ea typeface="Roboto"/>
                <a:cs typeface="Roboto"/>
                <a:sym typeface="Roboto"/>
              </a:rPr>
              <a:t>Codeflix</a:t>
            </a:r>
            <a:r>
              <a:rPr lang="en-US" sz="1200" dirty="0">
                <a:latin typeface="Roboto"/>
                <a:ea typeface="Roboto"/>
                <a:cs typeface="Roboto"/>
                <a:sym typeface="Roboto"/>
              </a:rPr>
              <a:t> launched operations, growing by more than 11%. Churn rate peaked in March at ~27%. </a:t>
            </a:r>
          </a:p>
          <a:p>
            <a:pPr lvl="0">
              <a:lnSpc>
                <a:spcPct val="115000"/>
              </a:lnSpc>
              <a:buClr>
                <a:schemeClr val="dk1"/>
              </a:buClr>
              <a:buSzPts val="1100"/>
            </a:pPr>
            <a:endParaRPr lang="en-US" sz="1200" dirty="0">
              <a:latin typeface="Roboto"/>
              <a:ea typeface="Roboto"/>
              <a:cs typeface="Roboto"/>
              <a:sym typeface="Roboto"/>
            </a:endParaRPr>
          </a:p>
          <a:p>
            <a:pPr lvl="0">
              <a:lnSpc>
                <a:spcPct val="115000"/>
              </a:lnSpc>
              <a:buClr>
                <a:schemeClr val="dk1"/>
              </a:buClr>
              <a:buSzPts val="1100"/>
            </a:pPr>
            <a:r>
              <a:rPr lang="en-US" sz="1200" dirty="0">
                <a:latin typeface="Roboto"/>
                <a:ea typeface="Roboto"/>
                <a:cs typeface="Roboto"/>
                <a:sym typeface="Roboto"/>
              </a:rPr>
              <a:t>View month-by-month churn rate stats in the table to your right. </a:t>
            </a:r>
            <a:endParaRPr lang="en-US" sz="1200" b="1" dirty="0">
              <a:latin typeface="Roboto"/>
              <a:ea typeface="Roboto"/>
              <a:cs typeface="Roboto"/>
              <a:sym typeface="Roboto"/>
            </a:endParaRPr>
          </a:p>
        </p:txBody>
      </p:sp>
      <p:graphicFrame>
        <p:nvGraphicFramePr>
          <p:cNvPr id="332" name="Shape 332"/>
          <p:cNvGraphicFramePr/>
          <p:nvPr>
            <p:extLst>
              <p:ext uri="{D42A27DB-BD31-4B8C-83A1-F6EECF244321}">
                <p14:modId xmlns:p14="http://schemas.microsoft.com/office/powerpoint/2010/main" val="2180499338"/>
              </p:ext>
            </p:extLst>
          </p:nvPr>
        </p:nvGraphicFramePr>
        <p:xfrm>
          <a:off x="5340075" y="1888167"/>
          <a:ext cx="3492225" cy="1652475"/>
        </p:xfrm>
        <a:graphic>
          <a:graphicData uri="http://schemas.openxmlformats.org/drawingml/2006/table">
            <a:tbl>
              <a:tblPr>
                <a:noFill/>
                <a:tableStyleId>{F14BBDFB-8845-41A2-A73C-3C95C66B2FD1}</a:tableStyleId>
              </a:tblPr>
              <a:tblGrid>
                <a:gridCol w="2127600">
                  <a:extLst>
                    <a:ext uri="{9D8B030D-6E8A-4147-A177-3AD203B41FA5}">
                      <a16:colId xmlns:a16="http://schemas.microsoft.com/office/drawing/2014/main" val="20000"/>
                    </a:ext>
                  </a:extLst>
                </a:gridCol>
                <a:gridCol w="1364625">
                  <a:extLst>
                    <a:ext uri="{9D8B030D-6E8A-4147-A177-3AD203B41FA5}">
                      <a16:colId xmlns:a16="http://schemas.microsoft.com/office/drawing/2014/main" val="20001"/>
                    </a:ext>
                  </a:extLst>
                </a:gridCol>
              </a:tblGrid>
              <a:tr h="331050">
                <a:tc>
                  <a:txBody>
                    <a:bodyPr/>
                    <a:lstStyle/>
                    <a:p>
                      <a:pPr marL="0" lvl="0" indent="0" rtl="0">
                        <a:spcBef>
                          <a:spcPts val="0"/>
                        </a:spcBef>
                        <a:spcAft>
                          <a:spcPts val="0"/>
                        </a:spcAft>
                        <a:buNone/>
                      </a:pPr>
                      <a:r>
                        <a:rPr lang="en-US" sz="1000" b="1" dirty="0">
                          <a:solidFill>
                            <a:srgbClr val="FFFFFF"/>
                          </a:solidFill>
                        </a:rPr>
                        <a:t>month</a:t>
                      </a:r>
                      <a:endParaRPr sz="1000" b="1"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churn rate</a:t>
                      </a:r>
                      <a:endParaRPr sz="1000" b="1" dirty="0">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solidFill>
                      <a:srgbClr val="204056">
                        <a:alpha val="82490"/>
                      </a:srgbClr>
                    </a:solidFill>
                  </a:tcPr>
                </a:tc>
                <a:extLst>
                  <a:ext uri="{0D108BD9-81ED-4DB2-BD59-A6C34878D82A}">
                    <a16:rowId xmlns:a16="http://schemas.microsoft.com/office/drawing/2014/main" val="10000"/>
                  </a:ext>
                </a:extLst>
              </a:tr>
              <a:tr h="439075">
                <a:tc>
                  <a:txBody>
                    <a:bodyPr/>
                    <a:lstStyle/>
                    <a:p>
                      <a:pPr marL="0" lvl="0" indent="0" rtl="0">
                        <a:spcBef>
                          <a:spcPts val="0"/>
                        </a:spcBef>
                        <a:spcAft>
                          <a:spcPts val="0"/>
                        </a:spcAft>
                        <a:buNone/>
                      </a:pPr>
                      <a:r>
                        <a:rPr lang="en-US" sz="900" dirty="0"/>
                        <a:t>January 2017</a:t>
                      </a:r>
                      <a:endParaRPr sz="900" dirty="0"/>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rtl="0">
                        <a:spcBef>
                          <a:spcPts val="0"/>
                        </a:spcBef>
                        <a:spcAft>
                          <a:spcPts val="0"/>
                        </a:spcAft>
                        <a:buNone/>
                      </a:pPr>
                      <a:r>
                        <a:rPr lang="en-US" sz="900" dirty="0"/>
                        <a:t>16.17%</a:t>
                      </a:r>
                      <a:endParaRPr sz="900" dirty="0"/>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1"/>
                  </a:ext>
                </a:extLst>
              </a:tr>
              <a:tr h="439075">
                <a:tc>
                  <a:txBody>
                    <a:bodyPr/>
                    <a:lstStyle/>
                    <a:p>
                      <a:pPr marL="0" lvl="0" indent="0" rtl="0">
                        <a:spcBef>
                          <a:spcPts val="0"/>
                        </a:spcBef>
                        <a:spcAft>
                          <a:spcPts val="0"/>
                        </a:spcAft>
                        <a:buNone/>
                      </a:pPr>
                      <a:r>
                        <a:rPr lang="en-US" sz="900" dirty="0"/>
                        <a:t>February 2017</a:t>
                      </a:r>
                      <a:endParaRPr sz="900" dirty="0"/>
                    </a:p>
                  </a:txBody>
                  <a:tcPr marL="91425" marR="91425" marT="91425" marB="91425"/>
                </a:tc>
                <a:tc>
                  <a:txBody>
                    <a:bodyPr/>
                    <a:lstStyle/>
                    <a:p>
                      <a:pPr marL="0" lvl="0" indent="0" rtl="0">
                        <a:spcBef>
                          <a:spcPts val="0"/>
                        </a:spcBef>
                        <a:spcAft>
                          <a:spcPts val="0"/>
                        </a:spcAft>
                        <a:buNone/>
                      </a:pPr>
                      <a:r>
                        <a:rPr lang="en-US" sz="900" dirty="0"/>
                        <a:t>18.98%</a:t>
                      </a:r>
                      <a:endParaRPr sz="900" dirty="0"/>
                    </a:p>
                  </a:txBody>
                  <a:tcPr marL="91425" marR="91425" marT="91425" marB="91425"/>
                </a:tc>
                <a:extLst>
                  <a:ext uri="{0D108BD9-81ED-4DB2-BD59-A6C34878D82A}">
                    <a16:rowId xmlns:a16="http://schemas.microsoft.com/office/drawing/2014/main" val="10002"/>
                  </a:ext>
                </a:extLst>
              </a:tr>
              <a:tr h="439075">
                <a:tc>
                  <a:txBody>
                    <a:bodyPr/>
                    <a:lstStyle/>
                    <a:p>
                      <a:pPr marL="0" lvl="0" indent="0" rtl="0">
                        <a:spcBef>
                          <a:spcPts val="0"/>
                        </a:spcBef>
                        <a:spcAft>
                          <a:spcPts val="0"/>
                        </a:spcAft>
                        <a:buNone/>
                      </a:pPr>
                      <a:r>
                        <a:rPr lang="en-US" sz="900" dirty="0"/>
                        <a:t>March 2017</a:t>
                      </a:r>
                      <a:endParaRPr sz="900" dirty="0"/>
                    </a:p>
                  </a:txBody>
                  <a:tcPr marL="91425" marR="91425" marT="91425" marB="91425"/>
                </a:tc>
                <a:tc>
                  <a:txBody>
                    <a:bodyPr/>
                    <a:lstStyle/>
                    <a:p>
                      <a:pPr marL="0" lvl="0" indent="0" rtl="0">
                        <a:spcBef>
                          <a:spcPts val="0"/>
                        </a:spcBef>
                        <a:spcAft>
                          <a:spcPts val="0"/>
                        </a:spcAft>
                        <a:buNone/>
                      </a:pPr>
                      <a:r>
                        <a:rPr lang="en-US" sz="900" dirty="0"/>
                        <a:t>27.43%</a:t>
                      </a:r>
                      <a:endParaRPr sz="900" dirty="0"/>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04056">
            <a:alpha val="82490"/>
          </a:srgbClr>
        </a:solidFill>
        <a:effectLst/>
      </p:bgPr>
    </p:bg>
    <p:spTree>
      <p:nvGrpSpPr>
        <p:cNvPr id="1" name="Shape 309"/>
        <p:cNvGrpSpPr/>
        <p:nvPr/>
      </p:nvGrpSpPr>
      <p:grpSpPr>
        <a:xfrm>
          <a:off x="0" y="0"/>
          <a:ext cx="0" cy="0"/>
          <a:chOff x="0" y="0"/>
          <a:chExt cx="0" cy="0"/>
        </a:xfrm>
      </p:grpSpPr>
      <p:sp>
        <p:nvSpPr>
          <p:cNvPr id="310" name="Shape 310"/>
          <p:cNvSpPr/>
          <p:nvPr/>
        </p:nvSpPr>
        <p:spPr>
          <a:xfrm>
            <a:off x="4203887" y="1791018"/>
            <a:ext cx="8512058"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lvl="0" indent="0" algn="ctr" rtl="0">
              <a:spcBef>
                <a:spcPts val="0"/>
              </a:spcBef>
              <a:spcAft>
                <a:spcPts val="0"/>
              </a:spcAft>
              <a:buClr>
                <a:schemeClr val="dk1"/>
              </a:buClr>
              <a:buSzPts val="1100"/>
              <a:buFont typeface="Arial"/>
              <a:buNone/>
            </a:pPr>
            <a:r>
              <a:rPr lang="en-US" sz="4800" dirty="0">
                <a:solidFill>
                  <a:schemeClr val="lt1"/>
                </a:solidFill>
                <a:latin typeface="Roboto Black"/>
                <a:ea typeface="Roboto Black"/>
                <a:cs typeface="Roboto Black"/>
                <a:sym typeface="Roboto Black"/>
              </a:rPr>
              <a:t>Churn Rates by User Segment</a:t>
            </a:r>
            <a:endParaRPr sz="4800" dirty="0">
              <a:solidFill>
                <a:schemeClr val="lt1"/>
              </a:solidFill>
              <a:latin typeface="Roboto"/>
              <a:ea typeface="Roboto"/>
              <a:cs typeface="Roboto"/>
              <a:sym typeface="Roboto"/>
            </a:endParaRPr>
          </a:p>
        </p:txBody>
      </p:sp>
    </p:spTree>
    <p:extLst>
      <p:ext uri="{BB962C8B-B14F-4D97-AF65-F5344CB8AC3E}">
        <p14:creationId xmlns:p14="http://schemas.microsoft.com/office/powerpoint/2010/main" val="30895569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400" b="1" dirty="0">
                <a:solidFill>
                  <a:srgbClr val="295269"/>
                </a:solidFill>
                <a:latin typeface="Roboto"/>
                <a:ea typeface="Roboto"/>
                <a:cs typeface="Roboto"/>
                <a:sym typeface="Roboto"/>
              </a:rPr>
              <a:t>Churn Rate by Acquisition Channel</a:t>
            </a:r>
            <a:endParaRPr sz="2400" b="1" dirty="0">
              <a:solidFill>
                <a:srgbClr val="295269"/>
              </a:solidFill>
              <a:latin typeface="Roboto"/>
              <a:ea typeface="Roboto"/>
              <a:cs typeface="Roboto"/>
              <a:sym typeface="Roboto"/>
            </a:endParaRPr>
          </a:p>
        </p:txBody>
      </p:sp>
      <p:sp>
        <p:nvSpPr>
          <p:cNvPr id="323" name="Shape 323"/>
          <p:cNvSpPr txBox="1"/>
          <p:nvPr/>
        </p:nvSpPr>
        <p:spPr>
          <a:xfrm>
            <a:off x="5179100" y="988673"/>
            <a:ext cx="3870900" cy="4051159"/>
          </a:xfrm>
          <a:prstGeom prst="rect">
            <a:avLst/>
          </a:prstGeom>
          <a:solidFill>
            <a:srgbClr val="D9D9D9"/>
          </a:solidFill>
          <a:ln>
            <a:noFill/>
          </a:ln>
        </p:spPr>
        <p:txBody>
          <a:bodyPr spcFirstLastPara="1" wrap="square" lIns="91425" tIns="91425" rIns="91425" bIns="91425" anchor="t" anchorCtr="0">
            <a:noAutofit/>
          </a:bodyPr>
          <a:lstStyle/>
          <a:p>
            <a:pPr lvl="0">
              <a:buClr>
                <a:schemeClr val="dk1"/>
              </a:buClr>
              <a:buSzPts val="1100"/>
            </a:pPr>
            <a:r>
              <a:rPr lang="en-US" sz="900" dirty="0">
                <a:latin typeface="Courier New"/>
                <a:ea typeface="Courier New"/>
                <a:cs typeface="Courier New"/>
                <a:sym typeface="Courier New"/>
              </a:rPr>
              <a:t>WITH…</a:t>
            </a: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err="1">
                <a:latin typeface="Courier New"/>
                <a:ea typeface="Courier New"/>
                <a:cs typeface="Courier New"/>
                <a:sym typeface="Courier New"/>
              </a:rPr>
              <a:t>status_aggregate</a:t>
            </a:r>
            <a:r>
              <a:rPr lang="en-US" sz="900" dirty="0">
                <a:latin typeface="Courier New"/>
                <a:ea typeface="Courier New"/>
                <a:cs typeface="Courier New"/>
                <a:sym typeface="Courier New"/>
              </a:rPr>
              <a:t> AS</a:t>
            </a:r>
          </a:p>
          <a:p>
            <a:pPr lvl="0">
              <a:buClr>
                <a:schemeClr val="dk1"/>
              </a:buClr>
              <a:buSzPts val="1100"/>
            </a:pPr>
            <a:r>
              <a:rPr lang="en-US" sz="900" dirty="0">
                <a:latin typeface="Courier New"/>
                <a:ea typeface="Courier New"/>
                <a:cs typeface="Courier New"/>
                <a:sym typeface="Courier New"/>
              </a:rPr>
              <a:t>(SELECT </a:t>
            </a:r>
          </a:p>
          <a:p>
            <a:pPr lvl="0">
              <a:buClr>
                <a:schemeClr val="dk1"/>
              </a:buClr>
              <a:buSzPts val="1100"/>
            </a:pPr>
            <a:r>
              <a:rPr lang="en-US" sz="900" dirty="0">
                <a:latin typeface="Courier New"/>
                <a:ea typeface="Courier New"/>
                <a:cs typeface="Courier New"/>
                <a:sym typeface="Courier New"/>
              </a:rPr>
              <a:t> month,</a:t>
            </a:r>
          </a:p>
          <a:p>
            <a:pPr lvl="0">
              <a:buClr>
                <a:schemeClr val="dk1"/>
              </a:buClr>
              <a:buSzPts val="1100"/>
            </a:pPr>
            <a:r>
              <a:rPr lang="en-US" sz="900" dirty="0">
                <a:latin typeface="Courier New"/>
                <a:ea typeface="Courier New"/>
                <a:cs typeface="Courier New"/>
                <a:sym typeface="Courier New"/>
              </a:rPr>
              <a:t> SUM(is_active_87) AS sum_active_87,</a:t>
            </a:r>
          </a:p>
          <a:p>
            <a:pPr lvl="0">
              <a:buClr>
                <a:schemeClr val="dk1"/>
              </a:buClr>
              <a:buSzPts val="1100"/>
            </a:pPr>
            <a:r>
              <a:rPr lang="en-US" sz="900" dirty="0">
                <a:latin typeface="Courier New"/>
                <a:ea typeface="Courier New"/>
                <a:cs typeface="Courier New"/>
                <a:sym typeface="Courier New"/>
              </a:rPr>
              <a:t> SUM(is_active_30) AS sum_active_30,</a:t>
            </a:r>
          </a:p>
          <a:p>
            <a:pPr lvl="0">
              <a:buClr>
                <a:schemeClr val="dk1"/>
              </a:buClr>
              <a:buSzPts val="1100"/>
            </a:pPr>
            <a:r>
              <a:rPr lang="en-US" sz="900" dirty="0">
                <a:latin typeface="Courier New"/>
                <a:ea typeface="Courier New"/>
                <a:cs typeface="Courier New"/>
                <a:sym typeface="Courier New"/>
              </a:rPr>
              <a:t> SUM(is_canceled_87) AS sum_canceled_87,</a:t>
            </a:r>
          </a:p>
          <a:p>
            <a:pPr lvl="0">
              <a:buClr>
                <a:schemeClr val="dk1"/>
              </a:buClr>
              <a:buSzPts val="1100"/>
            </a:pPr>
            <a:r>
              <a:rPr lang="en-US" sz="900" dirty="0">
                <a:latin typeface="Courier New"/>
                <a:ea typeface="Courier New"/>
                <a:cs typeface="Courier New"/>
                <a:sym typeface="Courier New"/>
              </a:rPr>
              <a:t> SUM(is_canceled_30) AS sum_canceled_30</a:t>
            </a:r>
          </a:p>
          <a:p>
            <a:pPr lvl="0">
              <a:buClr>
                <a:schemeClr val="dk1"/>
              </a:buClr>
              <a:buSzPts val="1100"/>
            </a:pPr>
            <a:r>
              <a:rPr lang="en-US" sz="900" dirty="0">
                <a:latin typeface="Courier New"/>
                <a:ea typeface="Courier New"/>
                <a:cs typeface="Courier New"/>
                <a:sym typeface="Courier New"/>
              </a:rPr>
              <a:t>FROM status</a:t>
            </a:r>
          </a:p>
          <a:p>
            <a:pPr lvl="0">
              <a:buClr>
                <a:schemeClr val="dk1"/>
              </a:buClr>
              <a:buSzPts val="1100"/>
            </a:pPr>
            <a:r>
              <a:rPr lang="en-US" sz="900" dirty="0">
                <a:latin typeface="Courier New"/>
                <a:ea typeface="Courier New"/>
                <a:cs typeface="Courier New"/>
                <a:sym typeface="Courier New"/>
              </a:rPr>
              <a:t>GROUP BY month)</a:t>
            </a:r>
          </a:p>
          <a:p>
            <a:pPr lvl="0">
              <a:buClr>
                <a:schemeClr val="dk1"/>
              </a:buClr>
              <a:buSzPts val="1100"/>
            </a:pPr>
            <a:endParaRPr lang="en-US" sz="900" dirty="0">
              <a:latin typeface="Courier New"/>
              <a:ea typeface="Courier New"/>
              <a:cs typeface="Courier New"/>
              <a:sym typeface="Courier New"/>
            </a:endParaRPr>
          </a:p>
          <a:p>
            <a:pPr lvl="0">
              <a:buClr>
                <a:schemeClr val="dk1"/>
              </a:buClr>
              <a:buSzPts val="1100"/>
            </a:pPr>
            <a:r>
              <a:rPr lang="en-US" sz="900" dirty="0">
                <a:latin typeface="Courier New"/>
                <a:ea typeface="Courier New"/>
                <a:cs typeface="Courier New"/>
                <a:sym typeface="Courier New"/>
              </a:rPr>
              <a:t>SELECT month, 1.0 * sum_canceled_87 / sum_active_87 AS churn_rate_87, 1.0 * sum_canceled_30 / sum_active_30 as churn_rate_30</a:t>
            </a:r>
          </a:p>
          <a:p>
            <a:pPr lvl="0">
              <a:buClr>
                <a:schemeClr val="dk1"/>
              </a:buClr>
              <a:buSzPts val="1100"/>
            </a:pPr>
            <a:r>
              <a:rPr lang="en-US" sz="900" dirty="0">
                <a:latin typeface="Courier New"/>
                <a:ea typeface="Courier New"/>
                <a:cs typeface="Courier New"/>
                <a:sym typeface="Courier New"/>
              </a:rPr>
              <a:t>FROM </a:t>
            </a:r>
            <a:r>
              <a:rPr lang="en-US" sz="900" dirty="0" err="1">
                <a:latin typeface="Courier New"/>
                <a:ea typeface="Courier New"/>
                <a:cs typeface="Courier New"/>
                <a:sym typeface="Courier New"/>
              </a:rPr>
              <a:t>status_aggregate</a:t>
            </a:r>
            <a:r>
              <a:rPr lang="en-US" sz="900" dirty="0">
                <a:latin typeface="Courier New"/>
                <a:ea typeface="Courier New"/>
                <a:cs typeface="Courier New"/>
                <a:sym typeface="Courier New"/>
              </a:rPr>
              <a:t>; </a:t>
            </a:r>
            <a:endParaRPr sz="900" dirty="0">
              <a:latin typeface="Courier New"/>
              <a:ea typeface="Courier New"/>
              <a:cs typeface="Courier New"/>
              <a:sym typeface="Courier New"/>
            </a:endParaRPr>
          </a:p>
        </p:txBody>
      </p:sp>
      <p:sp>
        <p:nvSpPr>
          <p:cNvPr id="324" name="Shape 324"/>
          <p:cNvSpPr txBox="1"/>
          <p:nvPr/>
        </p:nvSpPr>
        <p:spPr>
          <a:xfrm>
            <a:off x="177975" y="1130225"/>
            <a:ext cx="4920900" cy="183300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To compare churn rates by acquisition channel, I calculated the different churn rates for those users in segment 87 and segment 30, respectively. See right for some of the core code used to calculate these churn rates (from temporary </a:t>
            </a:r>
            <a:r>
              <a:rPr lang="en-US" sz="1200" dirty="0" err="1">
                <a:latin typeface="Roboto"/>
                <a:ea typeface="Roboto"/>
                <a:cs typeface="Roboto"/>
                <a:sym typeface="Roboto"/>
              </a:rPr>
              <a:t>sql</a:t>
            </a:r>
            <a:r>
              <a:rPr lang="en-US" sz="1200" dirty="0">
                <a:latin typeface="Roboto"/>
                <a:ea typeface="Roboto"/>
                <a:cs typeface="Roboto"/>
                <a:sym typeface="Roboto"/>
              </a:rPr>
              <a:t> table </a:t>
            </a:r>
            <a:r>
              <a:rPr lang="en-US" sz="1200" dirty="0" err="1">
                <a:latin typeface="Roboto"/>
                <a:ea typeface="Roboto"/>
                <a:cs typeface="Roboto"/>
                <a:sym typeface="Roboto"/>
              </a:rPr>
              <a:t>status_aggregate</a:t>
            </a:r>
            <a:r>
              <a:rPr lang="en-US" sz="1200" dirty="0">
                <a:latin typeface="Roboto"/>
                <a:ea typeface="Roboto"/>
                <a:cs typeface="Roboto"/>
                <a:sym typeface="Roboto"/>
              </a:rPr>
              <a:t>).</a:t>
            </a:r>
          </a:p>
          <a:p>
            <a:pPr marL="0" lvl="0" indent="0" rtl="0">
              <a:lnSpc>
                <a:spcPct val="115000"/>
              </a:lnSpc>
              <a:spcBef>
                <a:spcPts val="0"/>
              </a:spcBef>
              <a:spcAft>
                <a:spcPts val="0"/>
              </a:spcAft>
              <a:buClr>
                <a:schemeClr val="dk1"/>
              </a:buClr>
              <a:buSzPts val="1100"/>
              <a:buFont typeface="Arial"/>
              <a:buNone/>
            </a:pPr>
            <a:endParaRPr sz="1200" b="1" dirty="0">
              <a:latin typeface="Roboto"/>
              <a:ea typeface="Roboto"/>
              <a:cs typeface="Roboto"/>
              <a:sym typeface="Roboto"/>
            </a:endParaRPr>
          </a:p>
          <a:p>
            <a:pPr marL="0" lvl="0" indent="0" rtl="0">
              <a:lnSpc>
                <a:spcPct val="115000"/>
              </a:lnSpc>
              <a:spcBef>
                <a:spcPts val="0"/>
              </a:spcBef>
              <a:spcAft>
                <a:spcPts val="0"/>
              </a:spcAft>
              <a:buClr>
                <a:schemeClr val="dk1"/>
              </a:buClr>
              <a:buSzPts val="1100"/>
              <a:buFont typeface="Arial"/>
              <a:buNone/>
            </a:pPr>
            <a:r>
              <a:rPr lang="en-US" sz="1200" dirty="0">
                <a:latin typeface="Roboto"/>
                <a:ea typeface="Roboto"/>
                <a:cs typeface="Roboto"/>
                <a:sym typeface="Roboto"/>
              </a:rPr>
              <a:t>The churn rates (see below) varied widely between segments. Segment 87 grew by 23% over the three months, peaking in March at 48.59%. Segment 30 only grew by 4% over three months, peaking in March at only 11.73%.</a:t>
            </a:r>
            <a:endParaRPr sz="1200" dirty="0">
              <a:latin typeface="Roboto"/>
              <a:ea typeface="Roboto"/>
              <a:cs typeface="Roboto"/>
              <a:sym typeface="Roboto"/>
            </a:endParaRPr>
          </a:p>
        </p:txBody>
      </p:sp>
      <p:graphicFrame>
        <p:nvGraphicFramePr>
          <p:cNvPr id="325" name="Shape 325"/>
          <p:cNvGraphicFramePr/>
          <p:nvPr>
            <p:extLst>
              <p:ext uri="{D42A27DB-BD31-4B8C-83A1-F6EECF244321}">
                <p14:modId xmlns:p14="http://schemas.microsoft.com/office/powerpoint/2010/main" val="3621316160"/>
              </p:ext>
            </p:extLst>
          </p:nvPr>
        </p:nvGraphicFramePr>
        <p:xfrm>
          <a:off x="177975" y="3189000"/>
          <a:ext cx="4920900" cy="1393075"/>
        </p:xfrm>
        <a:graphic>
          <a:graphicData uri="http://schemas.openxmlformats.org/drawingml/2006/table">
            <a:tbl>
              <a:tblPr>
                <a:noFill/>
                <a:tableStyleId>{F14BBDFB-8845-41A2-A73C-3C95C66B2FD1}</a:tableStyleId>
              </a:tblPr>
              <a:tblGrid>
                <a:gridCol w="1381886">
                  <a:extLst>
                    <a:ext uri="{9D8B030D-6E8A-4147-A177-3AD203B41FA5}">
                      <a16:colId xmlns:a16="http://schemas.microsoft.com/office/drawing/2014/main" val="20000"/>
                    </a:ext>
                  </a:extLst>
                </a:gridCol>
                <a:gridCol w="1769507">
                  <a:extLst>
                    <a:ext uri="{9D8B030D-6E8A-4147-A177-3AD203B41FA5}">
                      <a16:colId xmlns:a16="http://schemas.microsoft.com/office/drawing/2014/main" val="20001"/>
                    </a:ext>
                  </a:extLst>
                </a:gridCol>
                <a:gridCol w="1769507">
                  <a:extLst>
                    <a:ext uri="{9D8B030D-6E8A-4147-A177-3AD203B41FA5}">
                      <a16:colId xmlns:a16="http://schemas.microsoft.com/office/drawing/2014/main" val="4115165096"/>
                    </a:ext>
                  </a:extLst>
                </a:gridCol>
              </a:tblGrid>
              <a:tr h="407950">
                <a:tc>
                  <a:txBody>
                    <a:bodyPr/>
                    <a:lstStyle/>
                    <a:p>
                      <a:pPr marL="0" lvl="0" indent="0" rtl="0">
                        <a:spcBef>
                          <a:spcPts val="0"/>
                        </a:spcBef>
                        <a:spcAft>
                          <a:spcPts val="0"/>
                        </a:spcAft>
                        <a:buNone/>
                      </a:pPr>
                      <a:r>
                        <a:rPr lang="en-US" sz="1000" b="1" dirty="0">
                          <a:solidFill>
                            <a:srgbClr val="FFFFFF"/>
                          </a:solidFill>
                        </a:rPr>
                        <a:t>month</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churn rate – segment 87</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churn rate – segment 30</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marL="0" lvl="0" indent="0" rtl="0">
                        <a:spcBef>
                          <a:spcPts val="0"/>
                        </a:spcBef>
                        <a:spcAft>
                          <a:spcPts val="0"/>
                        </a:spcAft>
                        <a:buNone/>
                      </a:pPr>
                      <a:r>
                        <a:rPr lang="en-US" sz="900" dirty="0"/>
                        <a:t>January 2017</a:t>
                      </a:r>
                      <a:endParaRPr sz="900" dirty="0"/>
                    </a:p>
                  </a:txBody>
                  <a:tcPr marL="91425" marR="91425" marT="91425" marB="91425"/>
                </a:tc>
                <a:tc>
                  <a:txBody>
                    <a:bodyPr/>
                    <a:lstStyle/>
                    <a:p>
                      <a:pPr marL="0" lvl="0" indent="0" rtl="0">
                        <a:spcBef>
                          <a:spcPts val="0"/>
                        </a:spcBef>
                        <a:spcAft>
                          <a:spcPts val="0"/>
                        </a:spcAft>
                        <a:buNone/>
                      </a:pPr>
                      <a:r>
                        <a:rPr lang="en-US" sz="900" dirty="0"/>
                        <a:t>25.18%</a:t>
                      </a:r>
                      <a:endParaRPr sz="900" dirty="0"/>
                    </a:p>
                  </a:txBody>
                  <a:tcPr marL="91425" marR="91425" marT="91425" marB="91425"/>
                </a:tc>
                <a:tc>
                  <a:txBody>
                    <a:bodyPr/>
                    <a:lstStyle/>
                    <a:p>
                      <a:pPr marL="0" lvl="0" indent="0" rtl="0">
                        <a:spcBef>
                          <a:spcPts val="0"/>
                        </a:spcBef>
                        <a:spcAft>
                          <a:spcPts val="0"/>
                        </a:spcAft>
                        <a:buNone/>
                      </a:pPr>
                      <a:r>
                        <a:rPr lang="en-US" sz="900" dirty="0"/>
                        <a:t>7.56%</a:t>
                      </a:r>
                      <a:endParaRPr sz="900" dirty="0"/>
                    </a:p>
                  </a:txBody>
                  <a:tcPr marL="91425" marR="91425" marT="91425" marB="91425"/>
                </a:tc>
                <a:extLst>
                  <a:ext uri="{0D108BD9-81ED-4DB2-BD59-A6C34878D82A}">
                    <a16:rowId xmlns:a16="http://schemas.microsoft.com/office/drawing/2014/main" val="10001"/>
                  </a:ext>
                </a:extLst>
              </a:tr>
              <a:tr h="328375">
                <a:tc>
                  <a:txBody>
                    <a:bodyPr/>
                    <a:lstStyle/>
                    <a:p>
                      <a:pPr marL="0" lvl="0" indent="0" rtl="0">
                        <a:spcBef>
                          <a:spcPts val="0"/>
                        </a:spcBef>
                        <a:spcAft>
                          <a:spcPts val="0"/>
                        </a:spcAft>
                        <a:buNone/>
                      </a:pPr>
                      <a:r>
                        <a:rPr lang="en-US" sz="900" dirty="0"/>
                        <a:t>February 2017</a:t>
                      </a:r>
                      <a:endParaRPr sz="900" dirty="0"/>
                    </a:p>
                  </a:txBody>
                  <a:tcPr marL="91425" marR="91425" marT="91425" marB="91425"/>
                </a:tc>
                <a:tc>
                  <a:txBody>
                    <a:bodyPr/>
                    <a:lstStyle/>
                    <a:p>
                      <a:pPr marL="0" lvl="0" indent="0" rtl="0">
                        <a:spcBef>
                          <a:spcPts val="0"/>
                        </a:spcBef>
                        <a:spcAft>
                          <a:spcPts val="0"/>
                        </a:spcAft>
                        <a:buNone/>
                      </a:pPr>
                      <a:r>
                        <a:rPr lang="en-US" sz="900" dirty="0"/>
                        <a:t>32.03%</a:t>
                      </a:r>
                      <a:endParaRPr sz="900" dirty="0"/>
                    </a:p>
                  </a:txBody>
                  <a:tcPr marL="91425" marR="91425" marT="91425" marB="91425"/>
                </a:tc>
                <a:tc>
                  <a:txBody>
                    <a:bodyPr/>
                    <a:lstStyle/>
                    <a:p>
                      <a:pPr marL="0" lvl="0" indent="0" rtl="0">
                        <a:spcBef>
                          <a:spcPts val="0"/>
                        </a:spcBef>
                        <a:spcAft>
                          <a:spcPts val="0"/>
                        </a:spcAft>
                        <a:buNone/>
                      </a:pPr>
                      <a:r>
                        <a:rPr lang="en-US" sz="900" dirty="0"/>
                        <a:t>7.34%</a:t>
                      </a:r>
                      <a:endParaRPr sz="900" dirty="0"/>
                    </a:p>
                  </a:txBody>
                  <a:tcPr marL="91425" marR="91425" marT="91425" marB="91425"/>
                </a:tc>
                <a:extLst>
                  <a:ext uri="{0D108BD9-81ED-4DB2-BD59-A6C34878D82A}">
                    <a16:rowId xmlns:a16="http://schemas.microsoft.com/office/drawing/2014/main" val="10002"/>
                  </a:ext>
                </a:extLst>
              </a:tr>
              <a:tr h="328375">
                <a:tc>
                  <a:txBody>
                    <a:bodyPr/>
                    <a:lstStyle/>
                    <a:p>
                      <a:pPr marL="0" lvl="0" indent="0" rtl="0">
                        <a:spcBef>
                          <a:spcPts val="0"/>
                        </a:spcBef>
                        <a:spcAft>
                          <a:spcPts val="0"/>
                        </a:spcAft>
                        <a:buNone/>
                      </a:pPr>
                      <a:r>
                        <a:rPr lang="en-US" sz="900" dirty="0"/>
                        <a:t>March 2017</a:t>
                      </a:r>
                      <a:endParaRPr sz="900" dirty="0"/>
                    </a:p>
                  </a:txBody>
                  <a:tcPr marL="91425" marR="91425" marT="91425" marB="91425"/>
                </a:tc>
                <a:tc>
                  <a:txBody>
                    <a:bodyPr/>
                    <a:lstStyle/>
                    <a:p>
                      <a:pPr marL="0" lvl="0" indent="0" rtl="0">
                        <a:spcBef>
                          <a:spcPts val="0"/>
                        </a:spcBef>
                        <a:spcAft>
                          <a:spcPts val="0"/>
                        </a:spcAft>
                        <a:buNone/>
                      </a:pPr>
                      <a:r>
                        <a:rPr lang="en-US" sz="900" dirty="0"/>
                        <a:t>48.59%</a:t>
                      </a:r>
                      <a:endParaRPr sz="900" dirty="0"/>
                    </a:p>
                  </a:txBody>
                  <a:tcPr marL="91425" marR="91425" marT="91425" marB="91425"/>
                </a:tc>
                <a:tc>
                  <a:txBody>
                    <a:bodyPr/>
                    <a:lstStyle/>
                    <a:p>
                      <a:pPr marL="0" lvl="0" indent="0" rtl="0">
                        <a:spcBef>
                          <a:spcPts val="0"/>
                        </a:spcBef>
                        <a:spcAft>
                          <a:spcPts val="0"/>
                        </a:spcAft>
                        <a:buNone/>
                      </a:pPr>
                      <a:r>
                        <a:rPr lang="en-US" sz="900" dirty="0"/>
                        <a:t>11.73%</a:t>
                      </a:r>
                      <a:endParaRPr sz="900" dirty="0"/>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lvl="0" indent="0" rtl="0">
              <a:spcBef>
                <a:spcPts val="0"/>
              </a:spcBef>
              <a:spcAft>
                <a:spcPts val="0"/>
              </a:spcAft>
              <a:buNone/>
            </a:pPr>
            <a:r>
              <a:rPr lang="en-US" sz="2400" b="1" dirty="0">
                <a:solidFill>
                  <a:srgbClr val="295269"/>
                </a:solidFill>
                <a:latin typeface="Roboto"/>
                <a:ea typeface="Roboto"/>
                <a:cs typeface="Roboto"/>
                <a:sym typeface="Roboto"/>
              </a:rPr>
              <a:t>Churn Rate by Acquisition Channel: Results</a:t>
            </a:r>
            <a:endParaRPr sz="2400" b="1" dirty="0">
              <a:solidFill>
                <a:srgbClr val="295269"/>
              </a:solidFill>
              <a:latin typeface="Roboto"/>
              <a:ea typeface="Roboto"/>
              <a:cs typeface="Roboto"/>
              <a:sym typeface="Roboto"/>
            </a:endParaRPr>
          </a:p>
        </p:txBody>
      </p:sp>
      <p:sp>
        <p:nvSpPr>
          <p:cNvPr id="331" name="Shape 331"/>
          <p:cNvSpPr txBox="1"/>
          <p:nvPr/>
        </p:nvSpPr>
        <p:spPr>
          <a:xfrm>
            <a:off x="311699" y="1372726"/>
            <a:ext cx="8385733" cy="1573773"/>
          </a:xfrm>
          <a:prstGeom prst="rect">
            <a:avLst/>
          </a:prstGeom>
          <a:noFill/>
          <a:ln w="9525" cap="flat" cmpd="sng">
            <a:noFill/>
            <a:prstDash val="solid"/>
            <a:round/>
            <a:headEnd type="none" w="sm" len="sm"/>
            <a:tailEnd type="none" w="sm" len="sm"/>
          </a:ln>
        </p:spPr>
        <p:txBody>
          <a:bodyPr spcFirstLastPara="1" wrap="square" lIns="171450" tIns="91425" rIns="91425" bIns="91425" anchor="t" anchorCtr="0">
            <a:noAutofit/>
          </a:bodyPr>
          <a:lstStyle/>
          <a:p>
            <a:pPr lvl="0">
              <a:lnSpc>
                <a:spcPct val="115000"/>
              </a:lnSpc>
              <a:buClr>
                <a:schemeClr val="dk1"/>
              </a:buClr>
              <a:buSzPts val="1100"/>
            </a:pPr>
            <a:r>
              <a:rPr lang="en-US" sz="1200" dirty="0">
                <a:latin typeface="Roboto"/>
                <a:ea typeface="Roboto"/>
                <a:cs typeface="Roboto"/>
                <a:sym typeface="Roboto"/>
              </a:rPr>
              <a:t>Given both the significantly lower churn rates from segment 30 and lower month-to-month increases, it seems clear that that acquisition channel has much less attrition than the one associated with segment 87.  </a:t>
            </a:r>
          </a:p>
          <a:p>
            <a:pPr lvl="0">
              <a:lnSpc>
                <a:spcPct val="115000"/>
              </a:lnSpc>
              <a:buClr>
                <a:schemeClr val="dk1"/>
              </a:buClr>
              <a:buSzPts val="1100"/>
            </a:pPr>
            <a:endParaRPr lang="en-US" sz="1200" b="1" dirty="0">
              <a:latin typeface="Roboto"/>
              <a:ea typeface="Roboto"/>
              <a:cs typeface="Roboto"/>
              <a:sym typeface="Roboto"/>
            </a:endParaRPr>
          </a:p>
          <a:p>
            <a:pPr lvl="0">
              <a:lnSpc>
                <a:spcPct val="115000"/>
              </a:lnSpc>
              <a:buClr>
                <a:schemeClr val="dk1"/>
              </a:buClr>
              <a:buSzPts val="1100"/>
            </a:pPr>
            <a:r>
              <a:rPr lang="en-US" sz="1200" b="1" dirty="0" err="1">
                <a:latin typeface="Roboto"/>
                <a:ea typeface="Roboto"/>
                <a:cs typeface="Roboto"/>
                <a:sym typeface="Roboto"/>
              </a:rPr>
              <a:t>Codeflix</a:t>
            </a:r>
            <a:r>
              <a:rPr lang="en-US" sz="1200" b="1" dirty="0">
                <a:latin typeface="Roboto"/>
                <a:ea typeface="Roboto"/>
                <a:cs typeface="Roboto"/>
                <a:sym typeface="Roboto"/>
              </a:rPr>
              <a:t> should focus on expanding segment 30 </a:t>
            </a:r>
            <a:r>
              <a:rPr lang="en-US" sz="1200" dirty="0">
                <a:latin typeface="Roboto"/>
                <a:ea typeface="Roboto"/>
                <a:cs typeface="Roboto"/>
                <a:sym typeface="Roboto"/>
              </a:rPr>
              <a:t>and increase its efforts in the associated acquisition channel.</a:t>
            </a:r>
          </a:p>
        </p:txBody>
      </p:sp>
      <p:graphicFrame>
        <p:nvGraphicFramePr>
          <p:cNvPr id="6" name="Shape 325">
            <a:extLst>
              <a:ext uri="{FF2B5EF4-FFF2-40B4-BE49-F238E27FC236}">
                <a16:creationId xmlns:a16="http://schemas.microsoft.com/office/drawing/2014/main" id="{E3875004-E4A0-4029-9E2B-AC0571C69C65}"/>
              </a:ext>
            </a:extLst>
          </p:cNvPr>
          <p:cNvGraphicFramePr/>
          <p:nvPr>
            <p:extLst>
              <p:ext uri="{D42A27DB-BD31-4B8C-83A1-F6EECF244321}">
                <p14:modId xmlns:p14="http://schemas.microsoft.com/office/powerpoint/2010/main" val="3170389370"/>
              </p:ext>
            </p:extLst>
          </p:nvPr>
        </p:nvGraphicFramePr>
        <p:xfrm>
          <a:off x="2111550" y="3189000"/>
          <a:ext cx="4920900" cy="1402940"/>
        </p:xfrm>
        <a:graphic>
          <a:graphicData uri="http://schemas.openxmlformats.org/drawingml/2006/table">
            <a:tbl>
              <a:tblPr>
                <a:noFill/>
                <a:tableStyleId>{F14BBDFB-8845-41A2-A73C-3C95C66B2FD1}</a:tableStyleId>
              </a:tblPr>
              <a:tblGrid>
                <a:gridCol w="1381886">
                  <a:extLst>
                    <a:ext uri="{9D8B030D-6E8A-4147-A177-3AD203B41FA5}">
                      <a16:colId xmlns:a16="http://schemas.microsoft.com/office/drawing/2014/main" val="20000"/>
                    </a:ext>
                  </a:extLst>
                </a:gridCol>
                <a:gridCol w="1769507">
                  <a:extLst>
                    <a:ext uri="{9D8B030D-6E8A-4147-A177-3AD203B41FA5}">
                      <a16:colId xmlns:a16="http://schemas.microsoft.com/office/drawing/2014/main" val="20001"/>
                    </a:ext>
                  </a:extLst>
                </a:gridCol>
                <a:gridCol w="1769507">
                  <a:extLst>
                    <a:ext uri="{9D8B030D-6E8A-4147-A177-3AD203B41FA5}">
                      <a16:colId xmlns:a16="http://schemas.microsoft.com/office/drawing/2014/main" val="4115165096"/>
                    </a:ext>
                  </a:extLst>
                </a:gridCol>
              </a:tblGrid>
              <a:tr h="417815">
                <a:tc>
                  <a:txBody>
                    <a:bodyPr/>
                    <a:lstStyle/>
                    <a:p>
                      <a:pPr marL="0" lvl="0" indent="0" rtl="0">
                        <a:spcBef>
                          <a:spcPts val="0"/>
                        </a:spcBef>
                        <a:spcAft>
                          <a:spcPts val="0"/>
                        </a:spcAft>
                        <a:buNone/>
                      </a:pPr>
                      <a:r>
                        <a:rPr lang="en-US" sz="1000" b="1" dirty="0">
                          <a:solidFill>
                            <a:srgbClr val="FFFFFF"/>
                          </a:solidFill>
                        </a:rPr>
                        <a:t>month</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churn rate – segment 87</a:t>
                      </a:r>
                      <a:endParaRPr sz="1000" b="1" dirty="0">
                        <a:solidFill>
                          <a:srgbClr val="FFFFFF"/>
                        </a:solidFill>
                      </a:endParaRPr>
                    </a:p>
                  </a:txBody>
                  <a:tcPr marL="91425" marR="91425" marT="91425" marB="91425">
                    <a:solidFill>
                      <a:srgbClr val="204056">
                        <a:alpha val="82490"/>
                      </a:srgbClr>
                    </a:solidFill>
                  </a:tcPr>
                </a:tc>
                <a:tc>
                  <a:txBody>
                    <a:bodyPr/>
                    <a:lstStyle/>
                    <a:p>
                      <a:pPr marL="0" lvl="0" indent="0" rtl="0">
                        <a:spcBef>
                          <a:spcPts val="0"/>
                        </a:spcBef>
                        <a:spcAft>
                          <a:spcPts val="0"/>
                        </a:spcAft>
                        <a:buNone/>
                      </a:pPr>
                      <a:r>
                        <a:rPr lang="en-US" sz="1000" b="1" dirty="0">
                          <a:solidFill>
                            <a:srgbClr val="FFFFFF"/>
                          </a:solidFill>
                        </a:rPr>
                        <a:t>churn rate – segment 30</a:t>
                      </a:r>
                      <a:endParaRPr sz="1000" b="1" dirty="0">
                        <a:solidFill>
                          <a:srgbClr val="FFFFFF"/>
                        </a:solidFill>
                      </a:endParaRPr>
                    </a:p>
                  </a:txBody>
                  <a:tcPr marL="91425" marR="91425" marT="91425" marB="91425">
                    <a:solidFill>
                      <a:srgbClr val="204056">
                        <a:alpha val="82490"/>
                      </a:srgbClr>
                    </a:solidFill>
                  </a:tcPr>
                </a:tc>
                <a:extLst>
                  <a:ext uri="{0D108BD9-81ED-4DB2-BD59-A6C34878D82A}">
                    <a16:rowId xmlns:a16="http://schemas.microsoft.com/office/drawing/2014/main" val="10000"/>
                  </a:ext>
                </a:extLst>
              </a:tr>
              <a:tr h="328375">
                <a:tc>
                  <a:txBody>
                    <a:bodyPr/>
                    <a:lstStyle/>
                    <a:p>
                      <a:pPr marL="0" lvl="0" indent="0" rtl="0">
                        <a:spcBef>
                          <a:spcPts val="0"/>
                        </a:spcBef>
                        <a:spcAft>
                          <a:spcPts val="0"/>
                        </a:spcAft>
                        <a:buNone/>
                      </a:pPr>
                      <a:r>
                        <a:rPr lang="en-US" sz="900" dirty="0"/>
                        <a:t>January 2017</a:t>
                      </a:r>
                      <a:endParaRPr sz="900" dirty="0"/>
                    </a:p>
                  </a:txBody>
                  <a:tcPr marL="91425" marR="91425" marT="91425" marB="91425"/>
                </a:tc>
                <a:tc>
                  <a:txBody>
                    <a:bodyPr/>
                    <a:lstStyle/>
                    <a:p>
                      <a:pPr marL="0" lvl="0" indent="0" rtl="0">
                        <a:spcBef>
                          <a:spcPts val="0"/>
                        </a:spcBef>
                        <a:spcAft>
                          <a:spcPts val="0"/>
                        </a:spcAft>
                        <a:buNone/>
                      </a:pPr>
                      <a:r>
                        <a:rPr lang="en-US" sz="900" dirty="0"/>
                        <a:t>25.18%</a:t>
                      </a:r>
                      <a:endParaRPr sz="900" dirty="0"/>
                    </a:p>
                  </a:txBody>
                  <a:tcPr marL="91425" marR="91425" marT="91425" marB="91425"/>
                </a:tc>
                <a:tc>
                  <a:txBody>
                    <a:bodyPr/>
                    <a:lstStyle/>
                    <a:p>
                      <a:pPr marL="0" lvl="0" indent="0" rtl="0">
                        <a:spcBef>
                          <a:spcPts val="0"/>
                        </a:spcBef>
                        <a:spcAft>
                          <a:spcPts val="0"/>
                        </a:spcAft>
                        <a:buNone/>
                      </a:pPr>
                      <a:r>
                        <a:rPr lang="en-US" sz="900" dirty="0"/>
                        <a:t>7.56%</a:t>
                      </a:r>
                      <a:endParaRPr sz="900" dirty="0"/>
                    </a:p>
                  </a:txBody>
                  <a:tcPr marL="91425" marR="91425" marT="91425" marB="91425"/>
                </a:tc>
                <a:extLst>
                  <a:ext uri="{0D108BD9-81ED-4DB2-BD59-A6C34878D82A}">
                    <a16:rowId xmlns:a16="http://schemas.microsoft.com/office/drawing/2014/main" val="10001"/>
                  </a:ext>
                </a:extLst>
              </a:tr>
              <a:tr h="328375">
                <a:tc>
                  <a:txBody>
                    <a:bodyPr/>
                    <a:lstStyle/>
                    <a:p>
                      <a:pPr marL="0" lvl="0" indent="0" rtl="0">
                        <a:spcBef>
                          <a:spcPts val="0"/>
                        </a:spcBef>
                        <a:spcAft>
                          <a:spcPts val="0"/>
                        </a:spcAft>
                        <a:buNone/>
                      </a:pPr>
                      <a:r>
                        <a:rPr lang="en-US" sz="900" dirty="0"/>
                        <a:t>February 2017</a:t>
                      </a:r>
                      <a:endParaRPr sz="900" dirty="0"/>
                    </a:p>
                  </a:txBody>
                  <a:tcPr marL="91425" marR="91425" marT="91425" marB="91425"/>
                </a:tc>
                <a:tc>
                  <a:txBody>
                    <a:bodyPr/>
                    <a:lstStyle/>
                    <a:p>
                      <a:pPr marL="0" lvl="0" indent="0" rtl="0">
                        <a:spcBef>
                          <a:spcPts val="0"/>
                        </a:spcBef>
                        <a:spcAft>
                          <a:spcPts val="0"/>
                        </a:spcAft>
                        <a:buNone/>
                      </a:pPr>
                      <a:r>
                        <a:rPr lang="en-US" sz="900" dirty="0"/>
                        <a:t>32.03%</a:t>
                      </a:r>
                      <a:endParaRPr sz="900" dirty="0"/>
                    </a:p>
                  </a:txBody>
                  <a:tcPr marL="91425" marR="91425" marT="91425" marB="91425"/>
                </a:tc>
                <a:tc>
                  <a:txBody>
                    <a:bodyPr/>
                    <a:lstStyle/>
                    <a:p>
                      <a:pPr marL="0" lvl="0" indent="0" rtl="0">
                        <a:spcBef>
                          <a:spcPts val="0"/>
                        </a:spcBef>
                        <a:spcAft>
                          <a:spcPts val="0"/>
                        </a:spcAft>
                        <a:buNone/>
                      </a:pPr>
                      <a:r>
                        <a:rPr lang="en-US" sz="900" dirty="0"/>
                        <a:t>7.34%</a:t>
                      </a:r>
                      <a:endParaRPr sz="900" dirty="0"/>
                    </a:p>
                  </a:txBody>
                  <a:tcPr marL="91425" marR="91425" marT="91425" marB="91425"/>
                </a:tc>
                <a:extLst>
                  <a:ext uri="{0D108BD9-81ED-4DB2-BD59-A6C34878D82A}">
                    <a16:rowId xmlns:a16="http://schemas.microsoft.com/office/drawing/2014/main" val="10002"/>
                  </a:ext>
                </a:extLst>
              </a:tr>
              <a:tr h="328375">
                <a:tc>
                  <a:txBody>
                    <a:bodyPr/>
                    <a:lstStyle/>
                    <a:p>
                      <a:pPr marL="0" lvl="0" indent="0" rtl="0">
                        <a:spcBef>
                          <a:spcPts val="0"/>
                        </a:spcBef>
                        <a:spcAft>
                          <a:spcPts val="0"/>
                        </a:spcAft>
                        <a:buNone/>
                      </a:pPr>
                      <a:r>
                        <a:rPr lang="en-US" sz="900" dirty="0"/>
                        <a:t>March 2017</a:t>
                      </a:r>
                      <a:endParaRPr sz="900" dirty="0"/>
                    </a:p>
                  </a:txBody>
                  <a:tcPr marL="91425" marR="91425" marT="91425" marB="91425"/>
                </a:tc>
                <a:tc>
                  <a:txBody>
                    <a:bodyPr/>
                    <a:lstStyle/>
                    <a:p>
                      <a:pPr marL="0" lvl="0" indent="0" rtl="0">
                        <a:spcBef>
                          <a:spcPts val="0"/>
                        </a:spcBef>
                        <a:spcAft>
                          <a:spcPts val="0"/>
                        </a:spcAft>
                        <a:buNone/>
                      </a:pPr>
                      <a:r>
                        <a:rPr lang="en-US" sz="900" dirty="0"/>
                        <a:t>48.59%</a:t>
                      </a:r>
                      <a:endParaRPr sz="900" dirty="0"/>
                    </a:p>
                  </a:txBody>
                  <a:tcPr marL="91425" marR="91425" marT="91425" marB="91425"/>
                </a:tc>
                <a:tc>
                  <a:txBody>
                    <a:bodyPr/>
                    <a:lstStyle/>
                    <a:p>
                      <a:pPr marL="0" lvl="0" indent="0" rtl="0">
                        <a:spcBef>
                          <a:spcPts val="0"/>
                        </a:spcBef>
                        <a:spcAft>
                          <a:spcPts val="0"/>
                        </a:spcAft>
                        <a:buNone/>
                      </a:pPr>
                      <a:r>
                        <a:rPr lang="en-US" sz="900" dirty="0"/>
                        <a:t>11.73%</a:t>
                      </a:r>
                      <a:endParaRPr sz="900" dirty="0"/>
                    </a:p>
                  </a:txBody>
                  <a:tcPr marL="91425" marR="91425" marT="91425" marB="91425"/>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37900600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TotalTime>
  <Words>604</Words>
  <Application>Microsoft Office PowerPoint</Application>
  <PresentationFormat>On-screen Show (16:9)</PresentationFormat>
  <Paragraphs>95</Paragraphs>
  <Slides>9</Slides>
  <Notes>9</Notes>
  <HiddenSlides>0</HiddenSlides>
  <MMClips>0</MMClips>
  <ScaleCrop>false</ScaleCrop>
  <HeadingPairs>
    <vt:vector size="6" baseType="variant">
      <vt:variant>
        <vt:lpstr>Fonts Used</vt:lpstr>
      </vt:variant>
      <vt:variant>
        <vt:i4>6</vt:i4>
      </vt:variant>
      <vt:variant>
        <vt:lpstr>Theme</vt:lpstr>
      </vt:variant>
      <vt:variant>
        <vt:i4>3</vt:i4>
      </vt:variant>
      <vt:variant>
        <vt:lpstr>Slide Titles</vt:lpstr>
      </vt:variant>
      <vt:variant>
        <vt:i4>9</vt:i4>
      </vt:variant>
    </vt:vector>
  </HeadingPairs>
  <TitlesOfParts>
    <vt:vector size="18" baseType="lpstr">
      <vt:lpstr>Arial</vt:lpstr>
      <vt:lpstr>Roboto Thin</vt:lpstr>
      <vt:lpstr>Courier New</vt:lpstr>
      <vt:lpstr>Roboto</vt:lpstr>
      <vt:lpstr>Dosis</vt:lpstr>
      <vt:lpstr>Roboto Black</vt:lpstr>
      <vt:lpstr>Simple Light</vt:lpstr>
      <vt:lpstr>Simple Light</vt:lpstr>
      <vt:lpstr>Simple Light</vt:lpstr>
      <vt:lpstr>PowerPoint Presentation</vt:lpstr>
      <vt:lpstr>Table of Contents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Meghan Timmel</dc:creator>
  <cp:lastModifiedBy>Meghan Timmel</cp:lastModifiedBy>
  <cp:revision>10</cp:revision>
  <dcterms:modified xsi:type="dcterms:W3CDTF">2018-06-17T22:22:44Z</dcterms:modified>
</cp:coreProperties>
</file>